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20" r:id="rId2"/>
    <p:sldId id="256" r:id="rId3"/>
    <p:sldId id="313" r:id="rId4"/>
    <p:sldId id="315" r:id="rId5"/>
    <p:sldId id="288" r:id="rId6"/>
    <p:sldId id="295" r:id="rId7"/>
    <p:sldId id="289" r:id="rId8"/>
    <p:sldId id="278" r:id="rId9"/>
    <p:sldId id="287" r:id="rId10"/>
    <p:sldId id="290" r:id="rId11"/>
    <p:sldId id="292" r:id="rId12"/>
    <p:sldId id="291" r:id="rId13"/>
    <p:sldId id="279" r:id="rId14"/>
    <p:sldId id="293" r:id="rId15"/>
    <p:sldId id="296" r:id="rId16"/>
    <p:sldId id="314" r:id="rId17"/>
    <p:sldId id="303" r:id="rId18"/>
    <p:sldId id="297" r:id="rId19"/>
    <p:sldId id="299" r:id="rId20"/>
    <p:sldId id="316" r:id="rId21"/>
    <p:sldId id="294" r:id="rId22"/>
    <p:sldId id="317" r:id="rId23"/>
    <p:sldId id="323" r:id="rId24"/>
    <p:sldId id="318" r:id="rId25"/>
    <p:sldId id="321" r:id="rId26"/>
    <p:sldId id="319" r:id="rId27"/>
    <p:sldId id="322" r:id="rId28"/>
    <p:sldId id="283" r:id="rId29"/>
    <p:sldId id="306" r:id="rId30"/>
    <p:sldId id="307" r:id="rId31"/>
    <p:sldId id="309" r:id="rId32"/>
    <p:sldId id="271" r:id="rId33"/>
    <p:sldId id="308" r:id="rId34"/>
    <p:sldId id="265" r:id="rId35"/>
    <p:sldId id="31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779" autoAdjust="0"/>
    <p:restoredTop sz="94660"/>
  </p:normalViewPr>
  <p:slideViewPr>
    <p:cSldViewPr snapToGrid="0">
      <p:cViewPr varScale="1">
        <p:scale>
          <a:sx n="103" d="100"/>
          <a:sy n="103" d="100"/>
        </p:scale>
        <p:origin x="11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9/19/2025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9/19/2025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9/19/2025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9/19/2025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9/19/2025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9/19/2025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9/19/2025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imserso.es/imserso_01/index.htm"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ww.mscbs.gob.es/ssi/imserso/docs/GTCOVID_19_RESIDENCIAS.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79294" y="201706"/>
            <a:ext cx="11833412" cy="6468036"/>
          </a:xfrm>
          <a:prstGeom prst="rect">
            <a:avLst/>
          </a:prstGeom>
        </p:spPr>
      </p:pic>
      <p:sp>
        <p:nvSpPr>
          <p:cNvPr id="3" name="Marcador de contenido 2"/>
          <p:cNvSpPr>
            <a:spLocks noGrp="1"/>
          </p:cNvSpPr>
          <p:nvPr>
            <p:ph idx="1"/>
          </p:nvPr>
        </p:nvSpPr>
        <p:spPr>
          <a:xfrm>
            <a:off x="430306" y="268941"/>
            <a:ext cx="11582400" cy="6400800"/>
          </a:xfrm>
        </p:spPr>
        <p:txBody>
          <a:bodyPr>
            <a:normAutofit fontScale="62500" lnSpcReduction="20000"/>
          </a:bodyPr>
          <a:lstStyle/>
          <a:p>
            <a:pPr>
              <a:lnSpc>
                <a:spcPct val="150000"/>
              </a:lnSpc>
              <a:spcAft>
                <a:spcPts val="0"/>
              </a:spcAft>
            </a:pPr>
            <a:r>
              <a:rPr lang="es-ES" sz="2400" b="1" kern="50" dirty="0">
                <a:solidFill>
                  <a:schemeClr val="tx2">
                    <a:lumMod val="10000"/>
                  </a:schemeClr>
                </a:solidFill>
                <a:latin typeface="Times New Roman" panose="02020603050405020304" pitchFamily="18" charset="0"/>
                <a:ea typeface="WenQuanYi Micro Hei"/>
                <a:cs typeface="Calibri" panose="020F0502020204030204" pitchFamily="34" charset="0"/>
              </a:rPr>
              <a:t>                                                                            UNIVERSIDAD</a:t>
            </a:r>
            <a:r>
              <a:rPr lang="es-ES" sz="2400" b="1" kern="50" dirty="0">
                <a:solidFill>
                  <a:schemeClr val="tx2">
                    <a:lumMod val="10000"/>
                  </a:schemeClr>
                </a:solidFill>
                <a:latin typeface="Times New Roman" panose="02020603050405020304" pitchFamily="18" charset="0"/>
                <a:ea typeface="Times New Roman" panose="02020603050405020304" pitchFamily="18" charset="0"/>
                <a:cs typeface="Calibri" panose="020F0502020204030204" pitchFamily="34" charset="0"/>
              </a:rPr>
              <a:t> </a:t>
            </a:r>
            <a:r>
              <a:rPr lang="es-ES" sz="2400" b="1" kern="50" dirty="0">
                <a:solidFill>
                  <a:schemeClr val="tx2">
                    <a:lumMod val="10000"/>
                  </a:schemeClr>
                </a:solidFill>
                <a:latin typeface="Times New Roman" panose="02020603050405020304" pitchFamily="18" charset="0"/>
                <a:ea typeface="WenQuanYi Micro Hei"/>
                <a:cs typeface="Calibri" panose="020F0502020204030204" pitchFamily="34" charset="0"/>
              </a:rPr>
              <a:t>COMPLUTENSE</a:t>
            </a:r>
            <a:r>
              <a:rPr lang="es-ES" sz="2400" b="1" kern="50" dirty="0">
                <a:solidFill>
                  <a:schemeClr val="tx2">
                    <a:lumMod val="10000"/>
                  </a:schemeClr>
                </a:solidFill>
                <a:latin typeface="Times New Roman" panose="02020603050405020304" pitchFamily="18" charset="0"/>
                <a:ea typeface="Times New Roman" panose="02020603050405020304" pitchFamily="18" charset="0"/>
                <a:cs typeface="Calibri" panose="020F0502020204030204" pitchFamily="34" charset="0"/>
              </a:rPr>
              <a:t> </a:t>
            </a:r>
            <a:r>
              <a:rPr lang="es-ES" sz="2400" b="1" kern="50" dirty="0">
                <a:solidFill>
                  <a:schemeClr val="tx2">
                    <a:lumMod val="10000"/>
                  </a:schemeClr>
                </a:solidFill>
                <a:latin typeface="Times New Roman" panose="02020603050405020304" pitchFamily="18" charset="0"/>
                <a:ea typeface="WenQuanYi Micro Hei"/>
                <a:cs typeface="Calibri" panose="020F0502020204030204" pitchFamily="34" charset="0"/>
              </a:rPr>
              <a:t>DE</a:t>
            </a:r>
            <a:r>
              <a:rPr lang="es-ES" sz="2400" b="1" kern="50" dirty="0">
                <a:solidFill>
                  <a:schemeClr val="tx2">
                    <a:lumMod val="10000"/>
                  </a:schemeClr>
                </a:solidFill>
                <a:latin typeface="Times New Roman" panose="02020603050405020304" pitchFamily="18" charset="0"/>
                <a:ea typeface="Times New Roman" panose="02020603050405020304" pitchFamily="18" charset="0"/>
                <a:cs typeface="Calibri" panose="020F0502020204030204" pitchFamily="34" charset="0"/>
              </a:rPr>
              <a:t> </a:t>
            </a:r>
            <a:r>
              <a:rPr lang="es-ES" sz="2400" b="1" kern="50" dirty="0">
                <a:solidFill>
                  <a:schemeClr val="tx2">
                    <a:lumMod val="10000"/>
                  </a:schemeClr>
                </a:solidFill>
                <a:latin typeface="Times New Roman" panose="02020603050405020304" pitchFamily="18" charset="0"/>
                <a:ea typeface="WenQuanYi Micro Hei"/>
                <a:cs typeface="Calibri" panose="020F0502020204030204" pitchFamily="34" charset="0"/>
              </a:rPr>
              <a:t>MADRID</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kern="50" dirty="0">
                <a:solidFill>
                  <a:schemeClr val="tx2">
                    <a:lumMod val="10000"/>
                  </a:schemeClr>
                </a:solidFill>
                <a:latin typeface="Times New Roman" panose="02020603050405020304" pitchFamily="18" charset="0"/>
                <a:ea typeface="WenQuanYi Micro Hei"/>
                <a:cs typeface="Calibri" panose="020F0502020204030204" pitchFamily="34" charset="0"/>
              </a:rPr>
              <a:t>Facultad de Ciencias de la Información</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kern="50" dirty="0">
                <a:solidFill>
                  <a:schemeClr val="tx2">
                    <a:lumMod val="10000"/>
                  </a:schemeClr>
                </a:solidFill>
                <a:latin typeface="Times New Roman" panose="02020603050405020304" pitchFamily="18" charset="0"/>
                <a:ea typeface="WenQuanYi Micro Hei"/>
                <a:cs typeface="Calibri" panose="020F0502020204030204" pitchFamily="34" charset="0"/>
              </a:rPr>
              <a:t>MASTER EN COMUNICACIÓN SOCIAL</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u="sng" kern="50" dirty="0">
                <a:solidFill>
                  <a:schemeClr val="tx2">
                    <a:lumMod val="10000"/>
                  </a:schemeClr>
                </a:solidFill>
                <a:latin typeface="Times New Roman" panose="02020603050405020304" pitchFamily="18" charset="0"/>
                <a:ea typeface="WenQuanYi Micro Hei"/>
                <a:cs typeface="Calibri" panose="020F0502020204030204" pitchFamily="34" charset="0"/>
              </a:rPr>
              <a:t>COMUNICACIÓN E INNOVACIÓN PARA LA TRANSFORMACIÓN SOCIAL </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u="sng" kern="50" dirty="0">
                <a:solidFill>
                  <a:schemeClr val="tx2">
                    <a:lumMod val="10000"/>
                  </a:schemeClr>
                </a:solidFill>
                <a:latin typeface="Times New Roman" panose="02020603050405020304" pitchFamily="18" charset="0"/>
                <a:ea typeface="WenQuanYi Micro Hei"/>
                <a:cs typeface="Calibri" panose="020F0502020204030204" pitchFamily="34" charset="0"/>
              </a:rPr>
              <a:t>CLASES TEÓRICAS O PRÁCTICAS GRUPO ÚNICO</a:t>
            </a:r>
            <a:r>
              <a:rPr lang="es-ES" sz="2400" b="1" u="sng" kern="50" dirty="0">
                <a:solidFill>
                  <a:schemeClr val="tx2">
                    <a:lumMod val="10000"/>
                  </a:schemeClr>
                </a:solidFill>
                <a:latin typeface="Times New Roman" panose="02020603050405020304" pitchFamily="18" charset="0"/>
                <a:ea typeface="Times New Roman" panose="02020603050405020304" pitchFamily="18" charset="0"/>
                <a:cs typeface="Calibri" panose="020F0502020204030204" pitchFamily="34" charset="0"/>
              </a:rPr>
              <a:t> (ob)</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kern="50" dirty="0">
                <a:solidFill>
                  <a:schemeClr val="tx2">
                    <a:lumMod val="10000"/>
                  </a:schemeClr>
                </a:solidFill>
                <a:latin typeface="Times New Roman" panose="02020603050405020304" pitchFamily="18" charset="0"/>
                <a:ea typeface="SimSun" panose="02010600030101010101" pitchFamily="2" charset="-122"/>
                <a:cs typeface="Calibri" panose="020F0502020204030204" pitchFamily="34" charset="0"/>
              </a:rPr>
              <a:t>(Cód.: 603427)</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kern="50" dirty="0">
                <a:solidFill>
                  <a:schemeClr val="tx2">
                    <a:lumMod val="10000"/>
                  </a:schemeClr>
                </a:solidFill>
                <a:latin typeface="Times New Roman" panose="02020603050405020304" pitchFamily="18" charset="0"/>
                <a:ea typeface="Times New Roman" panose="02020603050405020304" pitchFamily="18" charset="0"/>
                <a:cs typeface="Calibri" panose="020F0502020204030204" pitchFamily="34" charset="0"/>
              </a:rPr>
              <a:t>CURSO 2021-2022</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kern="50" dirty="0">
                <a:solidFill>
                  <a:schemeClr val="tx2">
                    <a:lumMod val="10000"/>
                  </a:schemeClr>
                </a:solidFill>
                <a:latin typeface="Times New Roman" panose="02020603050405020304" pitchFamily="18" charset="0"/>
                <a:ea typeface="Times New Roman" panose="02020603050405020304" pitchFamily="18" charset="0"/>
                <a:cs typeface="Calibri" panose="020F0502020204030204" pitchFamily="34" charset="0"/>
              </a:rPr>
              <a:t> PROFESORA</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kern="50" dirty="0">
                <a:solidFill>
                  <a:schemeClr val="tx2">
                    <a:lumMod val="10000"/>
                  </a:schemeClr>
                </a:solidFill>
                <a:latin typeface="Times New Roman" panose="02020603050405020304" pitchFamily="18" charset="0"/>
                <a:ea typeface="Times New Roman" panose="02020603050405020304" pitchFamily="18" charset="0"/>
                <a:cs typeface="Calibri" panose="020F0502020204030204" pitchFamily="34" charset="0"/>
              </a:rPr>
              <a:t>CORAL HERNÁNDEZ FERNÁNDEZ</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0"/>
              </a:spcAft>
              <a:buNone/>
            </a:pPr>
            <a:r>
              <a:rPr lang="es-ES" sz="2400" b="1" u="sng" kern="50" dirty="0">
                <a:solidFill>
                  <a:schemeClr val="tx2">
                    <a:lumMod val="10000"/>
                  </a:schemeClr>
                </a:solidFill>
                <a:latin typeface="Times New Roman" panose="02020603050405020304" pitchFamily="18" charset="0"/>
                <a:ea typeface="SimSun" panose="02010600030101010101" pitchFamily="2" charset="-122"/>
                <a:cs typeface="Calibri" panose="020F0502020204030204" pitchFamily="34" charset="0"/>
              </a:rPr>
              <a:t>DIAGNÓSTICO</a:t>
            </a:r>
            <a:r>
              <a:rPr lang="es-ES" sz="2400" b="1" kern="50" dirty="0">
                <a:solidFill>
                  <a:schemeClr val="tx2">
                    <a:lumMod val="10000"/>
                  </a:schemeClr>
                </a:solidFill>
                <a:latin typeface="Times New Roman" panose="02020603050405020304" pitchFamily="18" charset="0"/>
                <a:ea typeface="SimSun" panose="02010600030101010101" pitchFamily="2" charset="-122"/>
                <a:cs typeface="Lucida Sans" panose="020B0602030504020204" pitchFamily="34" charset="0"/>
              </a:rPr>
              <a:t> </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3600" b="1" u="sng" dirty="0">
                <a:solidFill>
                  <a:schemeClr val="tx2">
                    <a:lumMod val="10000"/>
                  </a:schemeClr>
                </a:solidFill>
                <a:latin typeface="Times New Roman" panose="02020603050405020304" pitchFamily="18" charset="0"/>
                <a:ea typeface="Calibri" panose="020F0502020204030204" pitchFamily="34" charset="0"/>
                <a:cs typeface="Times New Roman" panose="02020603050405020304" pitchFamily="18" charset="0"/>
              </a:rPr>
              <a:t>EL COVID-19 Y SU REPERCUSIÓN PSICOLÓGICA EN LAS PERSONAS MAYORES EN LAS RESIDENCIAS DE LA COMUNIDAD MADRID-ESPAÑA</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kern="50" dirty="0">
                <a:solidFill>
                  <a:schemeClr val="tx2">
                    <a:lumMod val="10000"/>
                  </a:schemeClr>
                </a:solidFill>
                <a:latin typeface="Times New Roman" panose="02020603050405020304" pitchFamily="18" charset="0"/>
                <a:ea typeface="SimSun" panose="02010600030101010101" pitchFamily="2" charset="-122"/>
                <a:cs typeface="Calibri" panose="020F0502020204030204" pitchFamily="34" charset="0"/>
              </a:rPr>
              <a:t>DIAGNÓSTICO DE LA INVESTIGACIÓN REALIZADO POR</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50000"/>
              </a:lnSpc>
              <a:spcAft>
                <a:spcPts val="0"/>
              </a:spcAft>
              <a:buNone/>
            </a:pPr>
            <a:r>
              <a:rPr lang="es-ES" sz="2400" b="1" kern="50" dirty="0">
                <a:solidFill>
                  <a:schemeClr val="tx2">
                    <a:lumMod val="10000"/>
                  </a:schemeClr>
                </a:solidFill>
                <a:latin typeface="Times New Roman" panose="02020603050405020304" pitchFamily="18" charset="0"/>
                <a:ea typeface="SimSun" panose="02010600030101010101" pitchFamily="2" charset="-122"/>
                <a:cs typeface="Calibri" panose="020F0502020204030204" pitchFamily="34" charset="0"/>
              </a:rPr>
              <a:t>ILEANA DE LAS MERCEDES ADUM RODRÍGUEZ</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Aft>
                <a:spcPts val="0"/>
              </a:spcAft>
              <a:buNone/>
            </a:pPr>
            <a:r>
              <a:rPr lang="es-ES" sz="3200" b="1" kern="50" dirty="0">
                <a:solidFill>
                  <a:schemeClr val="tx2">
                    <a:lumMod val="10000"/>
                  </a:schemeClr>
                </a:solidFill>
                <a:latin typeface="Times New Roman" panose="02020603050405020304" pitchFamily="18" charset="0"/>
                <a:ea typeface="SimSun" panose="02010600030101010101" pitchFamily="2" charset="-122"/>
                <a:cs typeface="Lucida Sans" panose="020B0602030504020204" pitchFamily="34" charset="0"/>
              </a:rPr>
              <a:t>2021</a:t>
            </a:r>
            <a:endParaRPr lang="es-ES" sz="2000" b="1" dirty="0">
              <a:solidFill>
                <a:schemeClr val="tx2">
                  <a:lumMod val="10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2059887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304800"/>
            <a:ext cx="11811000" cy="6368716"/>
          </a:xfrm>
          <a:prstGeom prst="rect">
            <a:avLst/>
          </a:prstGeom>
        </p:spPr>
      </p:pic>
      <p:sp>
        <p:nvSpPr>
          <p:cNvPr id="3" name="Marcador de contenido 2"/>
          <p:cNvSpPr>
            <a:spLocks noGrp="1"/>
          </p:cNvSpPr>
          <p:nvPr>
            <p:ph idx="1"/>
          </p:nvPr>
        </p:nvSpPr>
        <p:spPr>
          <a:xfrm>
            <a:off x="0" y="143434"/>
            <a:ext cx="12192000" cy="6530081"/>
          </a:xfrm>
          <a:ln w="76200">
            <a:solidFill>
              <a:schemeClr val="accent5">
                <a:lumMod val="60000"/>
                <a:lumOff val="40000"/>
              </a:schemeClr>
            </a:solidFill>
          </a:ln>
        </p:spPr>
        <p:txBody>
          <a:bodyPr>
            <a:normAutofit fontScale="92500" lnSpcReduction="10000"/>
          </a:bodyPr>
          <a:lstStyle/>
          <a:p>
            <a:pPr algn="just">
              <a:buFont typeface="Wingdings" panose="05000000000000000000" pitchFamily="2" charset="2"/>
              <a:buChar char="v"/>
            </a:pPr>
            <a:r>
              <a:rPr lang="es-ES" dirty="0">
                <a:solidFill>
                  <a:srgbClr val="FFC000"/>
                </a:solidFill>
              </a:rPr>
              <a:t>Pero tenemos que tener en cuenta que los miembros de la familia hablan también interactúan con los residentes, usuarios o pacientes, por teléfono o por otros procedimientos electrónicos, tan frecuentes hoy en día,  Es por esto por lo que preguntamos a nuestros participantes por el número de otras personas (no presentes en la residencia) con los que habían tenido contacto durante el confinamiento, familiares y amigos, en el que se  ha observado también un síndrome confusional persistente, que se da de manera súbita y dura entre unas horas pero por pocos días, a diferencia del deterioro cognitivo que es paulatino que se manifiesta como un estado de gran somnolencia e inactividad, acompañado normalmente de síntomas similares al deterioro cognitivo: desorientación, agitación, alucinaciones, problemas de memoria, alteraciones conductuales y cambios en la personalidad: agitación, agresividad, desinhibición o irritabilidad.</a:t>
            </a:r>
          </a:p>
          <a:p>
            <a:pPr algn="just">
              <a:buFont typeface="Wingdings" panose="05000000000000000000" pitchFamily="2" charset="2"/>
              <a:buChar char="v"/>
            </a:pPr>
            <a:r>
              <a:rPr lang="es-ES" dirty="0">
                <a:solidFill>
                  <a:srgbClr val="FFC000"/>
                </a:solidFill>
              </a:rPr>
              <a:t>Finalmente, en una de las posibles preguntas “¿hasta qué punto los problemas emocionales han dificultado sus actividades diarias? Es decir, solo que número de personas se han visto afectadas por la pandemia COVID-19, con alteraciones de sueño y de la alimentación como consecuencia de la modificación de las rutinas que han influido en el bienestar personal de los residentes que ahora con la nueva normalidad que conlleva nuevas limitaciones como restricciones de “sus libertades anteriores” ahora  se sienten confundidos así como con muchas dudas y cierta desconfianza, ante lo nuevo que les proyecta el futuro con otras normativas de vida en común e individual. Su estado emocional y preocupaciones otro factor que determina la salud psicológica se ha definido en términos de sentimientos negativos, irritabilidad, depresión, miedo, ansiedad. Por otro lado, analizando los sentimientos muy frecuentes y bastante frecuentes sentimientos de angustia, ansiosas, o deprimidas, irritables y con miedo. </a:t>
            </a:r>
          </a:p>
          <a:p>
            <a:pPr algn="just">
              <a:buFont typeface="Wingdings" panose="05000000000000000000" pitchFamily="2" charset="2"/>
              <a:buChar char="v"/>
            </a:pPr>
            <a:r>
              <a:rPr lang="es-ES" dirty="0">
                <a:solidFill>
                  <a:srgbClr val="FFC000"/>
                </a:solidFill>
              </a:rPr>
              <a:t>Excepcionalmente no se contaba tampoco con la preocupación económica y política que sentían los mayores ante las circunstancias por las que estaba atravesando el país por la pandemia del Sars-Covid 19, que incidía sobre ellos y especialmente sobre sus familiares.</a:t>
            </a:r>
          </a:p>
          <a:p>
            <a:pPr>
              <a:buFont typeface="Wingdings" panose="05000000000000000000" pitchFamily="2" charset="2"/>
              <a:buChar char="v"/>
            </a:pPr>
            <a:endParaRPr lang="es-ES" dirty="0">
              <a:solidFill>
                <a:srgbClr val="FFC000"/>
              </a:solidFill>
            </a:endParaRPr>
          </a:p>
        </p:txBody>
      </p:sp>
    </p:spTree>
    <p:extLst>
      <p:ext uri="{BB962C8B-B14F-4D97-AF65-F5344CB8AC3E}">
        <p14:creationId xmlns:p14="http://schemas.microsoft.com/office/powerpoint/2010/main" val="3518095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85800" y="203200"/>
            <a:ext cx="10820400" cy="6413499"/>
          </a:xfrm>
          <a:prstGeom prst="rect">
            <a:avLst/>
          </a:prstGeom>
        </p:spPr>
      </p:pic>
      <p:sp>
        <p:nvSpPr>
          <p:cNvPr id="3" name="Marcador de contenido 2"/>
          <p:cNvSpPr>
            <a:spLocks noGrp="1"/>
          </p:cNvSpPr>
          <p:nvPr>
            <p:ph idx="1"/>
          </p:nvPr>
        </p:nvSpPr>
        <p:spPr>
          <a:xfrm>
            <a:off x="0" y="0"/>
            <a:ext cx="12066814" cy="6972300"/>
          </a:xfrm>
        </p:spPr>
        <p:txBody>
          <a:bodyPr>
            <a:normAutofit fontScale="92500" lnSpcReduction="20000"/>
          </a:bodyPr>
          <a:lstStyle/>
          <a:p>
            <a:pPr algn="just">
              <a:buFont typeface="Wingdings" panose="05000000000000000000" pitchFamily="2" charset="2"/>
              <a:buChar char="v"/>
            </a:pPr>
            <a:r>
              <a:rPr lang="es-ES" dirty="0"/>
              <a:t>Hemos encontrado también que desde las diferentes residencias, no todas, especialmente diferenciadas las públicas, el principal cometido, no ha sido informar a los residentes como familiares, sobre los riesgos del virus, ya que se desconocía por completo el status médico como información científica más profunda, para afrontar la pandemia del Sars Covid 19, también acerca de las medidas correctivas sanitarias que se llevaban a cabo como se mantenían, pero desde el punto de vista y factores importantes como han sido, se ha tratado siempre, de mantener, la seguridad y la calma, con el fin de evitar el pánico y alarma.</a:t>
            </a:r>
          </a:p>
          <a:p>
            <a:pPr algn="just">
              <a:buFont typeface="Wingdings" panose="05000000000000000000" pitchFamily="2" charset="2"/>
              <a:buChar char="v"/>
            </a:pPr>
            <a:r>
              <a:rPr lang="es-ES" dirty="0"/>
              <a:t>Cabe señalar que en la residencia privada de las Hermanas Hospitalarias, si tenían una previsión, equipamiento, asesoramiento profesional, mucho más cercano y acorde a las situaciones mentales de los usuarios incluso estaban mejor prescritos, pautadas sus enfermedades mentales y sobradamente medicadas marcando una gran diferencia con  las públicas en donde no se dio debida atención a todos los problemas mentales que surgieron o que se ahondaron durante y después de la pandemia y que muy posiblemente estaban latentes antes de ella.</a:t>
            </a:r>
          </a:p>
          <a:p>
            <a:pPr algn="just">
              <a:buFont typeface="Wingdings" panose="05000000000000000000" pitchFamily="2" charset="2"/>
              <a:buChar char="v"/>
            </a:pPr>
            <a:r>
              <a:rPr lang="es-ES" dirty="0"/>
              <a:t>Aun así, ha sido irremediable ciertos momentos de inestabilidad emocional, para los que algunos de los residentes han requerido de intervención médica inmediata, porque la psicológica estaba alejada del cuadro operacional como funcional sanitario, en esos momentos, solamente dejándose intervenir de manera profesional, inclusiva e inmediata solamente a los médicos, enfermeras y técnicos en cuidados auxiliar de enfermería. Cabe mencionar que muchos de ellos, estaban mal pautados y que algunas de sus enfermedades, no se prescribieron adecuadamente en el tiempo. ni antes, ni durante ni después de la pandemia, del Sars Covid 19, muchas de ellas se ahondaron y otras surgieron por la situación de stress que vivieron confinados como alejados de sus familiares y amigos dentro de la residencia.</a:t>
            </a:r>
          </a:p>
          <a:p>
            <a:pPr algn="just">
              <a:buFont typeface="Wingdings" panose="05000000000000000000" pitchFamily="2" charset="2"/>
              <a:buChar char="v"/>
            </a:pPr>
            <a:r>
              <a:rPr lang="es-ES" dirty="0"/>
              <a:t>En estas intervenciones, se han trabajado y se trabajan actualmente, muchos aspectos como la soledad, la depresión,  la ansiedad o la ira, desde el fomento de las capacidades resilientes de cada residente, la autoestima y el apoyo social, en la medida de lo posible, en cada circunstancia con las medidas probables como justificadas para casa caso y circunstancia promovida por factores intrínsecos de enfermedad y percepción psicológica de cada usuario como paciente de las residencias estudiadas.</a:t>
            </a:r>
          </a:p>
          <a:p>
            <a:endParaRPr lang="es-ES" dirty="0"/>
          </a:p>
        </p:txBody>
      </p:sp>
    </p:spTree>
    <p:extLst>
      <p:ext uri="{BB962C8B-B14F-4D97-AF65-F5344CB8AC3E}">
        <p14:creationId xmlns:p14="http://schemas.microsoft.com/office/powerpoint/2010/main" val="2126626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5708"/>
            <a:ext cx="12192000" cy="1293028"/>
          </a:xfrm>
          <a:solidFill>
            <a:srgbClr val="00B050"/>
          </a:solidFill>
        </p:spPr>
        <p:txBody>
          <a:bodyPr/>
          <a:lstStyle/>
          <a:p>
            <a:pPr algn="ctr"/>
            <a:r>
              <a:rPr lang="es-ES" b="1" cap="none" dirty="0">
                <a:ln w="22225">
                  <a:solidFill>
                    <a:srgbClr val="FF0000"/>
                  </a:solidFill>
                  <a:prstDash val="solid"/>
                </a:ln>
                <a:solidFill>
                  <a:srgbClr val="FF0000"/>
                </a:solidFill>
              </a:rPr>
              <a:t>  Objetivos de la investigación</a:t>
            </a:r>
          </a:p>
        </p:txBody>
      </p:sp>
      <p:sp>
        <p:nvSpPr>
          <p:cNvPr id="3" name="Marcador de contenido 2"/>
          <p:cNvSpPr>
            <a:spLocks noGrp="1"/>
          </p:cNvSpPr>
          <p:nvPr>
            <p:ph idx="1"/>
          </p:nvPr>
        </p:nvSpPr>
        <p:spPr>
          <a:xfrm>
            <a:off x="240632" y="2194560"/>
            <a:ext cx="11774905" cy="4024125"/>
          </a:xfrm>
          <a:solidFill>
            <a:schemeClr val="accent1">
              <a:lumMod val="75000"/>
            </a:schemeClr>
          </a:solidFill>
          <a:ln w="76200">
            <a:solidFill>
              <a:srgbClr val="FFC000"/>
            </a:solidFill>
          </a:ln>
        </p:spPr>
        <p:txBody>
          <a:bodyPr>
            <a:normAutofit/>
          </a:bodyPr>
          <a:lstStyle/>
          <a:p>
            <a:r>
              <a:rPr lang="es-ES" sz="6000" dirty="0"/>
              <a:t>DESCRIBIR</a:t>
            </a:r>
          </a:p>
          <a:p>
            <a:r>
              <a:rPr lang="es-ES" sz="6000" dirty="0"/>
              <a:t>EXPLICAR </a:t>
            </a:r>
          </a:p>
          <a:p>
            <a:r>
              <a:rPr lang="es-ES" sz="6000" dirty="0"/>
              <a:t>MODIFICAR </a:t>
            </a:r>
          </a:p>
          <a:p>
            <a:r>
              <a:rPr lang="es-ES" sz="6000" dirty="0"/>
              <a:t>PREVENIR</a:t>
            </a:r>
          </a:p>
        </p:txBody>
      </p:sp>
      <p:pic>
        <p:nvPicPr>
          <p:cNvPr id="4" name="Imagen 3"/>
          <p:cNvPicPr>
            <a:picLocks noChangeAspect="1"/>
          </p:cNvPicPr>
          <p:nvPr/>
        </p:nvPicPr>
        <p:blipFill>
          <a:blip r:embed="rId2"/>
          <a:stretch>
            <a:fillRect/>
          </a:stretch>
        </p:blipFill>
        <p:spPr>
          <a:xfrm>
            <a:off x="5372100" y="2261838"/>
            <a:ext cx="6557130" cy="3859562"/>
          </a:xfrm>
          <a:prstGeom prst="rect">
            <a:avLst/>
          </a:prstGeom>
        </p:spPr>
      </p:pic>
      <p:sp>
        <p:nvSpPr>
          <p:cNvPr id="5" name="Rectángulo 4"/>
          <p:cNvSpPr/>
          <p:nvPr/>
        </p:nvSpPr>
        <p:spPr>
          <a:xfrm>
            <a:off x="5602665" y="2760458"/>
            <a:ext cx="6326565" cy="2862322"/>
          </a:xfrm>
          <a:prstGeom prst="rect">
            <a:avLst/>
          </a:prstGeom>
        </p:spPr>
        <p:txBody>
          <a:bodyPr wrap="square">
            <a:spAutoFit/>
          </a:bodyPr>
          <a:lstStyle/>
          <a:p>
            <a:r>
              <a:rPr lang="es-ES" dirty="0">
                <a:solidFill>
                  <a:schemeClr val="accent1">
                    <a:lumMod val="50000"/>
                  </a:schemeClr>
                </a:solidFill>
              </a:rPr>
              <a:t>La calidad de vida es “la percepción que un individuo tiene de su lugar en la existencia, en el contexto de la cultura y del sistema de valores en los que vive y en relación con sus objetivos, sus expectativas, sus normas, sus inquietudes. Se trata de un concepto muy amplio que está influido de modo complejo por la salud física del sujeto, su estado psicológico, su nivel de independencia, sus relaciones sociales, así como su relación con los elementos esenciales de su entorno”.</a:t>
            </a:r>
          </a:p>
          <a:p>
            <a:r>
              <a:rPr lang="es-ES" dirty="0">
                <a:solidFill>
                  <a:schemeClr val="accent1">
                    <a:lumMod val="50000"/>
                  </a:schemeClr>
                </a:solidFill>
              </a:rPr>
              <a:t>Organización Mundial de la Salud</a:t>
            </a:r>
          </a:p>
        </p:txBody>
      </p:sp>
    </p:spTree>
    <p:extLst>
      <p:ext uri="{BB962C8B-B14F-4D97-AF65-F5344CB8AC3E}">
        <p14:creationId xmlns:p14="http://schemas.microsoft.com/office/powerpoint/2010/main" val="7545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pacto psicológico en las personas mayores por la llegada del SARS-COV2 -  Residencia de Mayores Cruz Roja San Fernando Cádi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 y="88900"/>
            <a:ext cx="11938000" cy="648969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82344" y="-50801"/>
            <a:ext cx="11740029" cy="6769100"/>
          </a:xfrm>
          <a:ln w="76200">
            <a:solidFill>
              <a:srgbClr val="FFC000"/>
            </a:solidFill>
          </a:ln>
        </p:spPr>
        <p:txBody>
          <a:bodyPr>
            <a:normAutofit fontScale="85000" lnSpcReduction="20000"/>
          </a:bodyPr>
          <a:lstStyle/>
          <a:p>
            <a:pPr marL="0" indent="0" algn="just">
              <a:buNone/>
            </a:pPr>
            <a:r>
              <a:rPr lang="es-ES" sz="2000" b="1" dirty="0">
                <a:ln>
                  <a:solidFill>
                    <a:srgbClr val="FF0000"/>
                  </a:solidFill>
                </a:ln>
                <a:solidFill>
                  <a:schemeClr val="bg1"/>
                </a:solidFill>
              </a:rPr>
              <a:t>    Objetivos de la investigación</a:t>
            </a:r>
          </a:p>
          <a:p>
            <a:pPr algn="just">
              <a:buFont typeface="Wingdings" panose="05000000000000000000" pitchFamily="2" charset="2"/>
              <a:buChar char="v"/>
            </a:pPr>
            <a:r>
              <a:rPr lang="es-ES" sz="2000" b="1" dirty="0">
                <a:ln>
                  <a:solidFill>
                    <a:srgbClr val="FF0000"/>
                  </a:solidFill>
                </a:ln>
                <a:solidFill>
                  <a:schemeClr val="bg1"/>
                </a:solidFill>
              </a:rPr>
              <a:t>Que tomemos conciencia, tanto social como moral, sobre los estados y fases emocionales que se han podido experimentar a lo largo de estos meses, de los usuarios como residentes antes, durante y después de la pandemia y aplicar medidas preventivas, en futuras situaciones similares como evitar el ahondamiento de los problemas a corto, mediano y largo plazo.</a:t>
            </a:r>
          </a:p>
          <a:p>
            <a:pPr algn="just">
              <a:buFont typeface="Wingdings" panose="05000000000000000000" pitchFamily="2" charset="2"/>
              <a:buChar char="v"/>
            </a:pPr>
            <a:r>
              <a:rPr lang="es-ES" sz="2000" b="1" dirty="0">
                <a:ln>
                  <a:solidFill>
                    <a:srgbClr val="FF0000"/>
                  </a:solidFill>
                </a:ln>
                <a:solidFill>
                  <a:schemeClr val="bg1"/>
                </a:solidFill>
              </a:rPr>
              <a:t>Así mismo mejorar la calidad de vida de los ancianos afectados por enfermedades mentales y fomentar las relaciones más saludables entre los usuarios y la de sus familiares más cercanos, mejorando el bienestar interno y externo de todos los afectados, aplicando trabajos de terapia integral ocupacional que se abarque desde la perspectiva integral del individuo, de acuerdo a sus propias necesidades, como instrumentos humanos personales, para evitar el ahondamiento de la enfermedad mental, la prevención  de futuras enfermedades mentales, así como la rehabilitación social como mental, con la garantía de un seguimiento individual en el proceso integral de la reposición participativa social.</a:t>
            </a:r>
          </a:p>
          <a:p>
            <a:pPr algn="just">
              <a:buFont typeface="Wingdings" panose="05000000000000000000" pitchFamily="2" charset="2"/>
              <a:buChar char="v"/>
            </a:pPr>
            <a:r>
              <a:rPr lang="es-ES" sz="2000" b="1" dirty="0">
                <a:ln>
                  <a:solidFill>
                    <a:srgbClr val="FF0000"/>
                  </a:solidFill>
                </a:ln>
                <a:solidFill>
                  <a:schemeClr val="bg1"/>
                </a:solidFill>
              </a:rPr>
              <a:t>Identificar  pensamientos “distorsionados” como posibles mantenedores de estados emocionales o enfermedades mentales, que producen malestar: pensamiento catastrofista, pensamiento culpable, generalización, pensamiento polarizado (las cosas son blancas o negras), aumentando el grado de conocimiento e información a las personas mayores dentro del  ámbito residencial y  con su entorno cercano, por parte de los profesionales de atención de la salud, promoviendo el conocimiento especializado, a 'través de la formación e investigación.</a:t>
            </a:r>
          </a:p>
          <a:p>
            <a:pPr algn="just">
              <a:buFont typeface="Wingdings" panose="05000000000000000000" pitchFamily="2" charset="2"/>
              <a:buChar char="v"/>
            </a:pPr>
            <a:r>
              <a:rPr lang="es-ES" sz="2000" b="1" dirty="0">
                <a:ln>
                  <a:solidFill>
                    <a:srgbClr val="FF0000"/>
                  </a:solidFill>
                </a:ln>
                <a:solidFill>
                  <a:schemeClr val="bg1"/>
                </a:solidFill>
              </a:rPr>
              <a:t>Entender la importancia del conocimiento del  autocuidado y sus sintomatologías como patologías, como de los cuidados profesionales, por especialistas en este caso psicólogos como psiquiatras, para el mutuo bienestar psicosocial,  de todos los mayores, así como  obtener mas  recomendaciones, recursos comunitarios del sistema sanitario y  de los Servicios Sociales y herramientas, que  les permitan a nuestros residentes,  mantener y  mejorar su salud psicológica..</a:t>
            </a:r>
          </a:p>
          <a:p>
            <a:pPr algn="just">
              <a:buFont typeface="Wingdings" panose="05000000000000000000" pitchFamily="2" charset="2"/>
              <a:buChar char="v"/>
            </a:pPr>
            <a:r>
              <a:rPr lang="es-ES" sz="2000" b="1" dirty="0">
                <a:ln>
                  <a:solidFill>
                    <a:srgbClr val="FF0000"/>
                  </a:solidFill>
                </a:ln>
                <a:solidFill>
                  <a:schemeClr val="bg1"/>
                </a:solidFill>
              </a:rPr>
              <a:t>Prevenir, de cara a otra posible situación de alarma sanitaria, desajustes psicológicos que afecten a la salud mental,  de nuestros mayores, así como proporcionarles un espacio, en el que puedan compartir sus vivencias  y experiencias durante estos meses. </a:t>
            </a:r>
          </a:p>
          <a:p>
            <a:pPr algn="just">
              <a:buFont typeface="Wingdings" panose="05000000000000000000" pitchFamily="2" charset="2"/>
              <a:buChar char="v"/>
            </a:pPr>
            <a:r>
              <a:rPr lang="es-ES" sz="2000" b="1" dirty="0">
                <a:ln>
                  <a:solidFill>
                    <a:srgbClr val="FF0000"/>
                  </a:solidFill>
                </a:ln>
                <a:solidFill>
                  <a:schemeClr val="bg1"/>
                </a:solidFill>
              </a:rPr>
              <a:t>La prevención  indispensable en aplicar como determinar las soluciones, ante los efectos combinados de todos estos factores, que pasa por discriminar, aquellos sobre los que se posee capacidad para actuar de forma inmediata o a medio plazo (mitigando los efectos, mejorando la respuesta, creando soluciones) de aquellos sobre los que hay menor margen de maniobra actualmente, si bien han de ser tenidos muy en cuenta, al tiempo que se identifican con claridad tareas, recursos, tiempos y verdaderas como reales responsabilidades.</a:t>
            </a:r>
          </a:p>
          <a:p>
            <a:pPr algn="just"/>
            <a:endParaRPr lang="es-ES" sz="2000" b="1" dirty="0">
              <a:ln>
                <a:solidFill>
                  <a:srgbClr val="FF0000"/>
                </a:solidFill>
              </a:ln>
              <a:solidFill>
                <a:schemeClr val="bg1"/>
              </a:solidFill>
            </a:endParaRPr>
          </a:p>
          <a:p>
            <a:endParaRPr lang="es-ES" b="1" dirty="0">
              <a:solidFill>
                <a:schemeClr val="bg1"/>
              </a:solidFill>
            </a:endParaRPr>
          </a:p>
        </p:txBody>
      </p:sp>
    </p:spTree>
    <p:extLst>
      <p:ext uri="{BB962C8B-B14F-4D97-AF65-F5344CB8AC3E}">
        <p14:creationId xmlns:p14="http://schemas.microsoft.com/office/powerpoint/2010/main" val="366230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 y="545278"/>
            <a:ext cx="12191998" cy="6312721"/>
          </a:xfrm>
          <a:prstGeom prst="rect">
            <a:avLst/>
          </a:prstGeom>
        </p:spPr>
      </p:pic>
      <p:sp>
        <p:nvSpPr>
          <p:cNvPr id="2" name="Título 1"/>
          <p:cNvSpPr>
            <a:spLocks noGrp="1"/>
          </p:cNvSpPr>
          <p:nvPr>
            <p:ph type="title"/>
          </p:nvPr>
        </p:nvSpPr>
        <p:spPr>
          <a:xfrm>
            <a:off x="0" y="1"/>
            <a:ext cx="12191999" cy="1283168"/>
          </a:xfrm>
          <a:solidFill>
            <a:schemeClr val="accent6">
              <a:lumMod val="75000"/>
            </a:schemeClr>
          </a:solidFill>
          <a:ln w="76200">
            <a:solidFill>
              <a:schemeClr val="accent5">
                <a:lumMod val="75000"/>
              </a:schemeClr>
            </a:solidFill>
          </a:ln>
        </p:spPr>
        <p:txBody>
          <a:bodyPr>
            <a:normAutofit/>
          </a:bodyPr>
          <a:lstStyle/>
          <a:p>
            <a:r>
              <a:rPr lang="es-ES" sz="2400" b="1" i="1" dirty="0"/>
              <a:t>Análisis de los usuarios y colectivos profesionales involucrados </a:t>
            </a:r>
          </a:p>
        </p:txBody>
      </p:sp>
      <p:sp>
        <p:nvSpPr>
          <p:cNvPr id="3" name="Marcador de contenido 2"/>
          <p:cNvSpPr>
            <a:spLocks noGrp="1"/>
          </p:cNvSpPr>
          <p:nvPr>
            <p:ph idx="1"/>
          </p:nvPr>
        </p:nvSpPr>
        <p:spPr>
          <a:xfrm>
            <a:off x="685799" y="1549101"/>
            <a:ext cx="11506200" cy="4905487"/>
          </a:xfrm>
        </p:spPr>
        <p:txBody>
          <a:bodyPr>
            <a:normAutofit/>
          </a:bodyPr>
          <a:lstStyle/>
          <a:p>
            <a:pPr marL="0" indent="0">
              <a:buNone/>
            </a:pPr>
            <a:r>
              <a:rPr lang="es-ES" dirty="0"/>
              <a:t>  </a:t>
            </a:r>
          </a:p>
          <a:p>
            <a:pPr marL="0" indent="0">
              <a:buNone/>
            </a:pPr>
            <a:endParaRPr lang="es-ES" dirty="0"/>
          </a:p>
        </p:txBody>
      </p:sp>
      <p:sp>
        <p:nvSpPr>
          <p:cNvPr id="4" name="Rectángulo 3"/>
          <p:cNvSpPr/>
          <p:nvPr/>
        </p:nvSpPr>
        <p:spPr>
          <a:xfrm>
            <a:off x="318654" y="1318875"/>
            <a:ext cx="12011890" cy="369332"/>
          </a:xfrm>
          <a:prstGeom prst="rect">
            <a:avLst/>
          </a:prstGeom>
        </p:spPr>
        <p:txBody>
          <a:bodyPr wrap="square">
            <a:spAutoFit/>
          </a:bodyPr>
          <a:lstStyle/>
          <a:p>
            <a:endParaRPr lang="es-ES" dirty="0"/>
          </a:p>
        </p:txBody>
      </p:sp>
      <p:sp>
        <p:nvSpPr>
          <p:cNvPr id="5" name="Rectángulo 4"/>
          <p:cNvSpPr/>
          <p:nvPr/>
        </p:nvSpPr>
        <p:spPr>
          <a:xfrm>
            <a:off x="69272" y="1583167"/>
            <a:ext cx="11871716" cy="5078313"/>
          </a:xfrm>
          <a:prstGeom prst="rect">
            <a:avLst/>
          </a:prstGeom>
        </p:spPr>
        <p:txBody>
          <a:bodyPr wrap="square">
            <a:spAutoFit/>
          </a:bodyPr>
          <a:lstStyle/>
          <a:p>
            <a:pPr algn="just"/>
            <a:endParaRPr lang="es-ES" dirty="0"/>
          </a:p>
          <a:p>
            <a:pPr marL="285750" indent="-285750" algn="just">
              <a:buFont typeface="Wingdings" panose="05000000000000000000" pitchFamily="2" charset="2"/>
              <a:buChar char="v"/>
            </a:pPr>
            <a:r>
              <a:rPr lang="es-ES" dirty="0"/>
              <a:t>Refiriéndonos a las dos residencias de personas mayores públicas, se trata de personas que presentan morbilidades mentales,  que se han recrudecido como aparecido, propiciadas  habitualmente, por  las situaciones de fragilidad, que se asocian a la evolución de la pandemia del Sars Covid 19, con una clara distinción de la residencia pública, en la que se ha mantenido de manera constante, las enfermedades mentales, sin una evolución negativa, manteniéndose las enfermedades mentales, de manera estable, debido a la medicación constante, como asistencia médica personalizada, en diferentes horarios, como turnos, de mañana, tarde y noche. </a:t>
            </a:r>
          </a:p>
          <a:p>
            <a:pPr marL="285750" indent="-285750" algn="just">
              <a:buFont typeface="Wingdings" panose="05000000000000000000" pitchFamily="2" charset="2"/>
              <a:buChar char="v"/>
            </a:pPr>
            <a:r>
              <a:rPr lang="es-ES" dirty="0"/>
              <a:t>Se diferencia  la diversidad de la atención a las enfermedades mentales con claridad, no necesariamente ligada a morbilidades, pero sí a sus necesidades elevadas de apoyo moral como afectivo y especializado para realizar actividades diarias como básicas que necesitan un contacto estrecho como continuado con todo el personal de atención sanitaria.</a:t>
            </a:r>
          </a:p>
          <a:p>
            <a:pPr marL="285750" indent="-285750" algn="just">
              <a:buFont typeface="Wingdings" panose="05000000000000000000" pitchFamily="2" charset="2"/>
              <a:buChar char="v"/>
            </a:pPr>
            <a:r>
              <a:rPr lang="es-ES" dirty="0"/>
              <a:t>Para todas las residencias de mayores, analizadas la edad avanzada, aunque el estado de salud sea relativamente bueno, es perceptible un factor que deviene generalmente en una peor capacidad de respuesta, para las enfermedades mentales, frente y ocasionada por la pandemia del Sars Covid 19, por las limitaciones de la información de la pandemia, la falta de comunicación con el resto de los usuarios como familiares, así como con el exterior y de sus “libertades modificadas violentamente”, lo que ahonda las enfermedades ya pautadas y en un mayor aumento de patologías. </a:t>
            </a:r>
          </a:p>
        </p:txBody>
      </p:sp>
    </p:spTree>
    <p:extLst>
      <p:ext uri="{BB962C8B-B14F-4D97-AF65-F5344CB8AC3E}">
        <p14:creationId xmlns:p14="http://schemas.microsoft.com/office/powerpoint/2010/main" val="626923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858000"/>
          </a:xfrm>
        </p:spPr>
        <p:txBody>
          <a:bodyPr>
            <a:normAutofit fontScale="92500" lnSpcReduction="10000"/>
          </a:bodyPr>
          <a:lstStyle/>
          <a:p>
            <a:pPr algn="just">
              <a:buFont typeface="Wingdings" panose="05000000000000000000" pitchFamily="2" charset="2"/>
              <a:buChar char="v"/>
            </a:pPr>
            <a:r>
              <a:rPr lang="es-ES" dirty="0"/>
              <a:t>Los centros residenciales públicos, no poseen generalmente, unas características que permitan hacer frente a todas las enfermedades mentales, se han concebido como espacios de convivencia y las normas que regulan su creación y funcionamiento, no prevén un uso o unas capacidades sanitarias, suficientes como técnicas, de adaptación para la atención, de enfermedades mentales, avanzadas. Las personas mayores, que viven en estos centros, no están catalogados, como pacientes. </a:t>
            </a:r>
          </a:p>
          <a:p>
            <a:pPr algn="just">
              <a:buFont typeface="Wingdings" panose="05000000000000000000" pitchFamily="2" charset="2"/>
              <a:buChar char="v"/>
            </a:pPr>
            <a:r>
              <a:rPr lang="es-ES" dirty="0"/>
              <a:t>Las situaciones, de convergencia masiva, en la demanda de equipos de protección, ante amenazas físicas y otros recursos terapéuticos, no tienen fácil solución, si no se ha previsto un stock suficiente adecuado a cada patología rehabilitadora como de prevención en la salud mental del paciente.</a:t>
            </a:r>
          </a:p>
          <a:p>
            <a:pPr algn="just">
              <a:buFont typeface="Wingdings" panose="05000000000000000000" pitchFamily="2" charset="2"/>
              <a:buChar char="v"/>
            </a:pPr>
            <a:r>
              <a:rPr lang="es-ES" dirty="0"/>
              <a:t>El triaje de asistencia sanitaria mental, debería establecerse, para la trazabilidad de la atención hospitalaria y para  rebajar sensiblemente, el ahondamiento de las enfermedades o patologías, detectadas o no detectadas, manteniendo la debida funcionalidad asistencial especializada, en este caso de psicólogos como psiquiatras, en los centros residenciales públicos, aplicando la factibilidad de la adopción de medidas prevención, como de contención, de las enfermedades mentales, de nuestros mayores, en colaboración con los servicios sociales de la Comunidad de Madrid, con planes técnicos,  de contingencia  terapéutica, reales.</a:t>
            </a:r>
          </a:p>
          <a:p>
            <a:pPr algn="just">
              <a:buFont typeface="Wingdings" panose="05000000000000000000" pitchFamily="2" charset="2"/>
              <a:buChar char="v"/>
            </a:pPr>
            <a:r>
              <a:rPr lang="es-ES" dirty="0"/>
              <a:t>Los planes de contingencia terapéutica de cada centro residencial pueden tener una estructura básica común, pero deben realizarse adaptaciones centro a centro, especialmente en lo referido a cuestiones como la categorización de las enfermedades mentales o patologías, para obtener como contar siempre, con los apoyos necesarios de los servicios sociales como de la Comunidad de Madrid, en la asistencia directa, al centro al que pertenecen, todo esto para las residencias públicas de la Comunidad de Madrid, que se encuentran  mucho más necesitadas en relación a las públicas.</a:t>
            </a:r>
          </a:p>
          <a:p>
            <a:endParaRPr lang="es-ES" dirty="0"/>
          </a:p>
          <a:p>
            <a:endParaRPr lang="es-ES" dirty="0"/>
          </a:p>
        </p:txBody>
      </p:sp>
    </p:spTree>
    <p:extLst>
      <p:ext uri="{BB962C8B-B14F-4D97-AF65-F5344CB8AC3E}">
        <p14:creationId xmlns:p14="http://schemas.microsoft.com/office/powerpoint/2010/main" val="1111682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947058"/>
            <a:ext cx="12192000" cy="5568042"/>
          </a:xfrm>
        </p:spPr>
        <p:txBody>
          <a:bodyPr>
            <a:normAutofit/>
          </a:bodyPr>
          <a:lstStyle/>
          <a:p>
            <a:pPr algn="just">
              <a:buFont typeface="Wingdings" panose="05000000000000000000" pitchFamily="2" charset="2"/>
              <a:buChar char="v"/>
            </a:pPr>
            <a:r>
              <a:rPr lang="es-ES" dirty="0"/>
              <a:t>Muchas de las personas mayores, en ambas residencias,  presentan en estos tres centros, tanto públicos como privados, de acuerdo a manifestaciones de profesionales médicos como enfermeras, que los asistieron, antes, después y  actualmente,  de la pandemia del Sars Covid 19, problemas de índole neurocognitiva, que son producto de la ausencia de comprensión de lo que estaba sucediendo combinado como única  alternativa los confinamientos, como aislamientos y limitaciones de deambulaciones permanentes tanto interiores como exteriores, de las residencias donde su realizan su vida diaria.</a:t>
            </a:r>
          </a:p>
          <a:p>
            <a:pPr algn="just">
              <a:buFont typeface="Wingdings" panose="05000000000000000000" pitchFamily="2" charset="2"/>
              <a:buChar char="v"/>
            </a:pPr>
            <a:r>
              <a:rPr lang="es-ES" dirty="0"/>
              <a:t>Las enormes dificultades para acceder a la información total como continuada sobre los familiares, como la crisis sanitaria como económica, de la pandemia del Sars Covid 19, la incomprensión sobre la situación del centro en el que residen, por las medidas que se adoptaron y que permanecen actualmente con menos restricciones , así  de todas sus limitaciones como aislamiento sobre las medidas de prevención, para evitar de la transmisión de la infección del Sars Covid 19, son delimitaciones directas para el ahondamiento de las enfermedades mentales, así como el resurgimiento de las nuevas patologías mentales, en nuestro mayores.</a:t>
            </a:r>
          </a:p>
        </p:txBody>
      </p:sp>
    </p:spTree>
    <p:extLst>
      <p:ext uri="{BB962C8B-B14F-4D97-AF65-F5344CB8AC3E}">
        <p14:creationId xmlns:p14="http://schemas.microsoft.com/office/powerpoint/2010/main" val="144390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63286"/>
            <a:ext cx="12017829" cy="6694714"/>
          </a:xfrm>
        </p:spPr>
        <p:txBody>
          <a:bodyPr>
            <a:normAutofit lnSpcReduction="10000"/>
          </a:bodyPr>
          <a:lstStyle/>
          <a:p>
            <a:pPr marL="0" indent="0" algn="just">
              <a:buNone/>
            </a:pPr>
            <a:r>
              <a:rPr lang="es-ES" dirty="0"/>
              <a:t> Según estudio de los Grupos de trabajo COVID-19 de la Comisión Delegada y del Comité Consultivo del Consejo Territorial de Servicios Sociales y del Sistema para la Autonomía y Atención a la Dependencia, (2020), nos refiere a este asunto, diciendo en líneas generales que:</a:t>
            </a:r>
          </a:p>
          <a:p>
            <a:pPr marL="0" indent="0" algn="just">
              <a:buNone/>
            </a:pPr>
            <a:endParaRPr lang="es-ES" dirty="0"/>
          </a:p>
          <a:p>
            <a:pPr marL="0" indent="0" algn="just">
              <a:buNone/>
            </a:pPr>
            <a:r>
              <a:rPr lang="es-ES" dirty="0"/>
              <a:t>“Los centros residenciales, especialmente los públicos, (sea cual sea su capacidad operativa), no están diseñados, para abordar ninguna crisis, de enfermedades mentales o como la del Sars-Covid 19, sin apoyo exterior, no son autosuficientes para el abordaje clínico de las enfermedades mentales, que se produjeron en el Sars Covid-19, ni para otras eventualidades, cualquiera que llamativamente puedan suceder, en un futuro próximo, ya que requieren del funcionamiento, como apoyo exterior, porque el modelo organizativo actual, determina generalmente una distribución sectorial, de competencias repartidas, entre servicios sociales, (responsables de la acreditación y calidad de los centros residenciales) y del sistema sanitario autonómico, (responsable de la salud pública y de la asistencia sanitaria a las personas residentes), que devino en ocasiones en tensiones, por el típico problema, de los propietarios empresariales”.</a:t>
            </a:r>
          </a:p>
          <a:p>
            <a:pPr marL="0" indent="0" algn="just">
              <a:buNone/>
            </a:pPr>
            <a:r>
              <a:rPr lang="es-ES" dirty="0"/>
              <a:t>“La necesidad imperiosa, de preservar la operatividad del sistema sanitario, devino en decisiones centradas, en priorizar la provisión de capacidades diagnósticas y medios materiales como humanos, hacia dicho sistema. Esto pudo provocar, en ocasiones, una sensación de abandono, en los operadores de las residencias, públicas, especialmente, en la atención a las enfermedades mentales, de los mayores, en las mismas”.</a:t>
            </a:r>
          </a:p>
          <a:p>
            <a:pPr algn="just"/>
            <a:endParaRPr lang="es-ES" dirty="0"/>
          </a:p>
        </p:txBody>
      </p:sp>
    </p:spTree>
    <p:extLst>
      <p:ext uri="{BB962C8B-B14F-4D97-AF65-F5344CB8AC3E}">
        <p14:creationId xmlns:p14="http://schemas.microsoft.com/office/powerpoint/2010/main" val="189978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2272" y="0"/>
            <a:ext cx="11805558" cy="6858000"/>
          </a:xfrm>
        </p:spPr>
        <p:txBody>
          <a:bodyPr>
            <a:normAutofit/>
          </a:bodyPr>
          <a:lstStyle/>
          <a:p>
            <a:pPr algn="just">
              <a:buFont typeface="Wingdings" panose="05000000000000000000" pitchFamily="2" charset="2"/>
              <a:buChar char="v"/>
            </a:pPr>
            <a:r>
              <a:rPr lang="es-ES" dirty="0"/>
              <a:t>Existió ausencia de planes de contingencia para la atención  de enfermedades mentales adaptados a la situación de pandemia. Los centros residenciales públicos no  establecieron protocolos adecuados basados en la experiencia y en el conocimiento de las enfermedades mentales de acuerdo a  normativas, instrucciones y recomendaciones de profesionales de la salud mental que en muchas ocasiones fueron contradictorias como inadecuadas.</a:t>
            </a:r>
          </a:p>
          <a:p>
            <a:pPr algn="just">
              <a:buFont typeface="Wingdings" panose="05000000000000000000" pitchFamily="2" charset="2"/>
              <a:buChar char="v"/>
            </a:pPr>
            <a:r>
              <a:rPr lang="es-ES" dirty="0"/>
              <a:t>Se partía de ratios insuficientes de personal cualificado para la atención asistencial como sanitaria de psicólogos y psiquiatras, para atender a los residentes,  de las enfermedades mentales, como un problema estructural presente, ya antes de la pandemia en las residencias públicas.</a:t>
            </a:r>
          </a:p>
          <a:p>
            <a:pPr algn="just">
              <a:buFont typeface="Wingdings" panose="05000000000000000000" pitchFamily="2" charset="2"/>
              <a:buChar char="v"/>
            </a:pPr>
            <a:r>
              <a:rPr lang="es-ES" dirty="0"/>
              <a:t>El perfil de enfermedades mentales, de las personas mayores, en las residencias públicas, ha evolucionado en los últimos tiempos, hacia la necesidad de incrementar, la intensidad de los cuidados mentales, mientras que la configuración de los recursos de profesionales, de psicólogos como psiquiatras, necesarios apenas se ha modificado, ni con personal de asistencia sanitaria suficientemente entrenado, para el abordaje de situaciones extremas, para la atención adecuada en cada caso o patología o enfermedad mental, desvinculado el escaso que hay, del sistema nacional sanitario, sin mucha experiencia, especialización y apoyo funcional como técnico.</a:t>
            </a:r>
          </a:p>
          <a:p>
            <a:endParaRPr lang="es-ES" dirty="0"/>
          </a:p>
          <a:p>
            <a:endParaRPr lang="es-ES" dirty="0"/>
          </a:p>
        </p:txBody>
      </p:sp>
    </p:spTree>
    <p:extLst>
      <p:ext uri="{BB962C8B-B14F-4D97-AF65-F5344CB8AC3E}">
        <p14:creationId xmlns:p14="http://schemas.microsoft.com/office/powerpoint/2010/main" val="119044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0629" y="506186"/>
            <a:ext cx="12061371" cy="6055399"/>
          </a:xfrm>
        </p:spPr>
        <p:txBody>
          <a:bodyPr>
            <a:normAutofit fontScale="77500" lnSpcReduction="20000"/>
          </a:bodyPr>
          <a:lstStyle/>
          <a:p>
            <a:pPr>
              <a:buFont typeface="Wingdings" panose="05000000000000000000" pitchFamily="2" charset="2"/>
              <a:buChar char="v"/>
            </a:pPr>
            <a:endParaRPr lang="es-ES" dirty="0"/>
          </a:p>
          <a:p>
            <a:pPr algn="just">
              <a:buFont typeface="Wingdings" panose="05000000000000000000" pitchFamily="2" charset="2"/>
              <a:buChar char="v"/>
            </a:pPr>
            <a:r>
              <a:rPr lang="es-ES" dirty="0"/>
              <a:t>Hubo falta de apoyos psicológicos, imprescindibles para el personal como médicos, enfermeras y técnicos auxiliares de enfermería,  así como a los mayores, especialmente de las residencias públicas, ya que las residencias privadas, si contaron con ello, durante el evento pandémico del Sars Covid 19, consecuentemente, para afrontar el shock post traumático, que en muchos casos se produjo, al tener que afrontar situaciones extremas, entre las que hay que incluir la pérdida de personas, como familiares, con las que se habían establecido vínculos estrechos, tanto interna como externamente, sucesos generales, que sucedieron, en las residencias, tanto públicas como privadas.</a:t>
            </a:r>
          </a:p>
          <a:p>
            <a:pPr algn="just">
              <a:buFont typeface="Wingdings" panose="05000000000000000000" pitchFamily="2" charset="2"/>
              <a:buChar char="v"/>
            </a:pPr>
            <a:r>
              <a:rPr lang="es-ES" dirty="0"/>
              <a:t> El acceso a los necesarios apoyos psicológicos, si se estableció en algunos casos, fue a través de acciones voluntarias de apoyo, especialmente generadas en las residencias privadas y no por una sistematización o mecanización, de la puesta a disposición de estos servicios, por parte de los servicios sociales de la Comunidad de Madrid, en las residencias públicas, donde la incidencia como incremento de las enfermedades mentales, por la nula atención psicológica, originó muchas más patologías,  como mayor ahondamiento, en las ya enfermedades pautadas, antes del Sars Covid 19.</a:t>
            </a:r>
          </a:p>
          <a:p>
            <a:pPr algn="just">
              <a:buFont typeface="Wingdings" panose="05000000000000000000" pitchFamily="2" charset="2"/>
              <a:buChar char="v"/>
            </a:pPr>
            <a:endParaRPr lang="es-ES" dirty="0"/>
          </a:p>
          <a:p>
            <a:pPr algn="just">
              <a:buFont typeface="Wingdings" panose="05000000000000000000" pitchFamily="2" charset="2"/>
              <a:buChar char="v"/>
            </a:pPr>
            <a:r>
              <a:rPr lang="es-ES" dirty="0"/>
              <a:t>Se ha podido contribuir en ocasiones, debido a las intervenciones de las medidas extremas, ante la incomprensión de los  mayores, para evitar entre ellos la infección como el contagio,  normativas adoptadas, dentro de las residencias tanto públicas como privadas, a generar injustamente sentimientos de inutilidad de las personas mayores, la sensación de ser una carga y no tener valor, siendo mucho más proclives a la depresión y el aislamiento social, con un riesgo mental de autoexclusión. </a:t>
            </a:r>
          </a:p>
          <a:p>
            <a:pPr algn="just">
              <a:buFont typeface="Wingdings" panose="05000000000000000000" pitchFamily="2" charset="2"/>
              <a:buChar char="v"/>
            </a:pPr>
            <a:r>
              <a:rPr lang="es-ES" dirty="0"/>
              <a:t> la invisibilización de las personas mayores y a efectos en la atención psiquiátrica, como psicológica sanitaria, a generado actitudes negativas, en la prestación de cuidados mentales, a largo plazo, se ha evidenciado y ha comprometido el derecho ético, de los mayores, a la salud mental y al bienestar en sus vidas, así como a sus propios derechos humanos, asegurando la dignidad en la última etapa de sus vidas, bajo una estrategia de consenso nacional, para el cuidado relacional como el buen trato de la población de nuestros mayores, dentro de las  residencias públicas, especialmente, antes, durante y después de cualquier pandemia que azote nuevamente, el mundo. </a:t>
            </a:r>
          </a:p>
        </p:txBody>
      </p:sp>
    </p:spTree>
    <p:extLst>
      <p:ext uri="{BB962C8B-B14F-4D97-AF65-F5344CB8AC3E}">
        <p14:creationId xmlns:p14="http://schemas.microsoft.com/office/powerpoint/2010/main" val="219928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918447" y="125506"/>
            <a:ext cx="8724490" cy="4966447"/>
          </a:xfrm>
          <a:prstGeom prst="rect">
            <a:avLst/>
          </a:prstGeom>
          <a:ln w="228600" cap="sq" cmpd="thickThin">
            <a:solidFill>
              <a:schemeClr val="accent5">
                <a:lumMod val="60000"/>
                <a:lumOff val="40000"/>
              </a:schemeClr>
            </a:solidFill>
            <a:prstDash val="solid"/>
            <a:miter lim="800000"/>
          </a:ln>
          <a:effectLst>
            <a:innerShdw blurRad="76200">
              <a:srgbClr val="000000"/>
            </a:innerShdw>
          </a:effectLst>
        </p:spPr>
      </p:pic>
      <p:sp>
        <p:nvSpPr>
          <p:cNvPr id="2" name="Título 1"/>
          <p:cNvSpPr>
            <a:spLocks noGrp="1"/>
          </p:cNvSpPr>
          <p:nvPr>
            <p:ph type="ctrTitle"/>
          </p:nvPr>
        </p:nvSpPr>
        <p:spPr>
          <a:xfrm>
            <a:off x="0" y="5232400"/>
            <a:ext cx="12192000" cy="1625600"/>
          </a:xfrm>
          <a:solidFill>
            <a:srgbClr val="FFC000"/>
          </a:solidFill>
          <a:ln w="76200">
            <a:solidFill>
              <a:srgbClr val="C00000"/>
            </a:solidFill>
          </a:ln>
        </p:spPr>
        <p:txBody>
          <a:bodyPr>
            <a:noAutofit/>
          </a:bodyPr>
          <a:lstStyle/>
          <a:p>
            <a:pPr algn="ctr"/>
            <a:r>
              <a:rPr lang="es-ES" sz="2400" b="1" u="sng" dirty="0">
                <a:solidFill>
                  <a:srgbClr val="7030A0"/>
                </a:solidFill>
                <a:latin typeface="Calibri" panose="020F0502020204030204" pitchFamily="34" charset="0"/>
                <a:cs typeface="Calibri" panose="020F0502020204030204" pitchFamily="34" charset="0"/>
              </a:rPr>
              <a:t>EL COVID-19 Y SU REPERCUSIÓN PSICOLÓGICA EN LAS PERSONAS MAYORES EN LAS RESIDENCIAS DE LA COMUNIDAD  MADRID-ESPAÑA</a:t>
            </a:r>
            <a:br>
              <a:rPr lang="es-ES" sz="2400" spc="-300" dirty="0">
                <a:solidFill>
                  <a:schemeClr val="accent6">
                    <a:lumMod val="75000"/>
                  </a:schemeClr>
                </a:solidFill>
                <a:latin typeface="Calibri" panose="020F0502020204030204" pitchFamily="34" charset="0"/>
                <a:cs typeface="Calibri" panose="020F0502020204030204" pitchFamily="34" charset="0"/>
              </a:rPr>
            </a:br>
            <a:endParaRPr lang="es-ES" sz="2400" spc="-300" dirty="0">
              <a:solidFill>
                <a:schemeClr val="accent6">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68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858000"/>
          </a:xfrm>
        </p:spPr>
        <p:txBody>
          <a:bodyPr>
            <a:normAutofit/>
          </a:bodyPr>
          <a:lstStyle/>
          <a:p>
            <a:pPr marL="0" lvl="0" indent="0" algn="just">
              <a:buNone/>
            </a:pPr>
            <a:r>
              <a:rPr lang="es-ES" sz="1400" dirty="0">
                <a:solidFill>
                  <a:prstClr val="white"/>
                </a:solidFill>
              </a:rPr>
              <a:t> </a:t>
            </a:r>
          </a:p>
          <a:p>
            <a:pPr marL="0" lvl="0" indent="0" algn="just">
              <a:buNone/>
            </a:pPr>
            <a:r>
              <a:rPr lang="es-ES" sz="1400" dirty="0">
                <a:solidFill>
                  <a:prstClr val="white"/>
                </a:solidFill>
              </a:rPr>
              <a:t>Según investigaciones y demarcaciones de las actuaciones  por parte MINISTERIO DE DERECHOS SOCIALES Y AGENDA 2030 SECRETARÍA DE ESTADO DE DERECHOS SOCIALES, durante la pandemia, dedujo lo siguiente, que merece nuestra especial atención operativa, ante cualquier situación de pandemia o imprevisible, de enfermedades mentales o patológicas, en nuestros mayores, que es necesaria atajar:</a:t>
            </a:r>
          </a:p>
          <a:p>
            <a:pPr marL="0" lvl="0" indent="0" algn="just">
              <a:buNone/>
            </a:pPr>
            <a:r>
              <a:rPr lang="es-ES" sz="1400" dirty="0">
                <a:solidFill>
                  <a:prstClr val="white"/>
                </a:solidFill>
              </a:rPr>
              <a:t>“Los problemas de comunicación entre el personal de las residencias, las personas residentes y las familias fueron otro elemento crítico. Estos problemas derivaron muchas veces en falta de información hacia el interior y hacia el exterior que tensionaron enormemente las relaciones entre el centro residencial y las familias, dificultando la actuación y generando alarma. La imposibilidad de mantener visitas (prohibidas) devino en la necesidad de destinar tiempo y recursos humanos no siempre disponibles para mantener la comunicación con el exterior por otras vías. </a:t>
            </a:r>
          </a:p>
          <a:p>
            <a:pPr marL="0" lvl="0" indent="0" algn="just">
              <a:buNone/>
            </a:pPr>
            <a:r>
              <a:rPr lang="es-ES" sz="1400" dirty="0">
                <a:solidFill>
                  <a:prstClr val="white"/>
                </a:solidFill>
              </a:rPr>
              <a:t>El enorme esfuerzo realizado para la atención en los centros residenciales en un contexto como el descrito no siempre ha sido percibido positivamente desde el exterior. Parecidos problemas y tensiones se sufrían en el medio hospitalario (falta de equipos de protección, escasez de personal, colapso, infección del personal…) lo que se trató también de forma muy crítica, pero con un enfoque más motivador hacia la “heroicidad” del personal y en apoyo y reconocimiento al Sistema Nacional de Salud, mientras que para las residencias la imagen fue negativa y desmotivadora. </a:t>
            </a:r>
          </a:p>
          <a:p>
            <a:pPr marL="0" lvl="0" indent="0" algn="just">
              <a:buNone/>
            </a:pPr>
            <a:r>
              <a:rPr lang="es-ES" sz="1400" dirty="0">
                <a:solidFill>
                  <a:prstClr val="white"/>
                </a:solidFill>
              </a:rPr>
              <a:t> La desinformación de las familias sobre la situación concreta del centro y de sus residentes, cuando se produce, es un elemento generador de situaciones de alta ansiedad. Mayoritariamente, se establecieron cauces de comunicación con las familias, que se han ido mejorando con la evolución de la pandemia. En general no se supieron transmitir a la sociedad los impresionantes esfuerzos realizados en la primera línea de los servicios sociales en general y en las residencias en particular. </a:t>
            </a:r>
          </a:p>
          <a:p>
            <a:pPr marL="0" lvl="0" indent="0" algn="just">
              <a:buNone/>
            </a:pPr>
            <a:r>
              <a:rPr lang="es-ES" sz="1400" dirty="0">
                <a:solidFill>
                  <a:prstClr val="white"/>
                </a:solidFill>
              </a:rPr>
              <a:t>Es muy importante mantener a las personas residentes informadas de la situación y de las opciones identificadas para respetar su derecho a decidir en la aplicación de las medidas necesarias en cada situación del centro. </a:t>
            </a:r>
          </a:p>
          <a:p>
            <a:pPr marL="0" lvl="0" indent="0" algn="just">
              <a:buNone/>
            </a:pPr>
            <a:r>
              <a:rPr lang="es-ES" sz="1400" dirty="0">
                <a:solidFill>
                  <a:prstClr val="white"/>
                </a:solidFill>
              </a:rPr>
              <a:t>Un brote de COVID-19, o de alguna enfermedad mental como patología, en una residencia no es siempre un fracaso. Es una situación grave que ha de ser abordada y atajada con profesionalidad y planificación. La trascendencia no está en el brote en sí, sino en lo adecuado de la respuesta que se ofrezca. </a:t>
            </a:r>
          </a:p>
          <a:p>
            <a:pPr marL="0" lvl="0" indent="0" algn="just">
              <a:buNone/>
            </a:pPr>
            <a:r>
              <a:rPr lang="es-ES" sz="1400" dirty="0">
                <a:solidFill>
                  <a:prstClr val="white"/>
                </a:solidFill>
              </a:rPr>
              <a:t>La falta de comunicación, información y transparencia hacia el exterior generará inmediatamente especulaciones y un alto nivel de ansiedad. Todos los agentes involucrados deben prever la utilización de tiempo, recursos y esfuerzos en hacer pedagogía hacia el exterior sobre el reto que se asume y el esfuerzo que se está realizando.”</a:t>
            </a:r>
          </a:p>
          <a:p>
            <a:endParaRPr lang="es-ES" dirty="0"/>
          </a:p>
        </p:txBody>
      </p:sp>
    </p:spTree>
    <p:extLst>
      <p:ext uri="{BB962C8B-B14F-4D97-AF65-F5344CB8AC3E}">
        <p14:creationId xmlns:p14="http://schemas.microsoft.com/office/powerpoint/2010/main" val="9329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
            <a:ext cx="12192000" cy="6858000"/>
          </a:xfrm>
          <a:prstGeom prst="rect">
            <a:avLst/>
          </a:prstGeom>
        </p:spPr>
      </p:pic>
      <p:sp>
        <p:nvSpPr>
          <p:cNvPr id="2" name="Título 1"/>
          <p:cNvSpPr>
            <a:spLocks noGrp="1"/>
          </p:cNvSpPr>
          <p:nvPr>
            <p:ph type="title"/>
          </p:nvPr>
        </p:nvSpPr>
        <p:spPr>
          <a:xfrm>
            <a:off x="22411" y="0"/>
            <a:ext cx="12169588" cy="1293028"/>
          </a:xfrm>
          <a:solidFill>
            <a:srgbClr val="FFC000"/>
          </a:solidFill>
          <a:ln w="76200">
            <a:solidFill>
              <a:schemeClr val="accent5">
                <a:lumMod val="75000"/>
              </a:schemeClr>
            </a:solidFill>
          </a:ln>
        </p:spPr>
        <p:txBody>
          <a:bodyPr>
            <a:normAutofit/>
          </a:bodyPr>
          <a:lstStyle/>
          <a:p>
            <a:pPr algn="ctr"/>
            <a:r>
              <a:rPr lang="es-ES" b="1" i="1" dirty="0"/>
              <a:t>Propuestas de  alternativas  de solución</a:t>
            </a:r>
          </a:p>
        </p:txBody>
      </p:sp>
      <p:sp>
        <p:nvSpPr>
          <p:cNvPr id="3" name="Marcador de contenido 2"/>
          <p:cNvSpPr>
            <a:spLocks noGrp="1"/>
          </p:cNvSpPr>
          <p:nvPr>
            <p:ph idx="1"/>
          </p:nvPr>
        </p:nvSpPr>
        <p:spPr>
          <a:xfrm>
            <a:off x="0" y="2055028"/>
            <a:ext cx="12191999" cy="4802972"/>
          </a:xfrm>
        </p:spPr>
        <p:txBody>
          <a:bodyPr>
            <a:normAutofit fontScale="85000" lnSpcReduction="20000"/>
          </a:bodyPr>
          <a:lstStyle/>
          <a:p>
            <a:pPr algn="just">
              <a:buFont typeface="Wingdings" panose="05000000000000000000" pitchFamily="2" charset="2"/>
              <a:buChar char="v"/>
            </a:pPr>
            <a:r>
              <a:rPr lang="es-ES" dirty="0"/>
              <a:t> Debe prestarse especial atención a las personas trabajadoras vinculadas laboralmente como a nuestros mayores dentro de las residencias, siendo fundamental dotar de medios económicos como recursos para la promoción de  la salud mental, la prevención, la detección precoz y  la intervención temprana aumentando la inversión económica destinada a ello. Muy importante trabajar también esta esfera el principio de igualdad entre este colectivo. Es una manera de entender el mundo que nos rodea, si se  comprueba el estado de salud de los nuevos ingresos de los  mayores y del personal sanitario.</a:t>
            </a:r>
          </a:p>
          <a:p>
            <a:pPr algn="just">
              <a:buFont typeface="Wingdings" panose="05000000000000000000" pitchFamily="2" charset="2"/>
              <a:buChar char="v"/>
            </a:pPr>
            <a:r>
              <a:rPr lang="es-ES" dirty="0"/>
              <a:t>Aunque pueda resultar eficaz la realización de pruebas diagnósticas de las enfermedades mentales de nuestros mayores dentro de las residencias públicas y del personal que los atiende, cuando hay una situación de alta riesgo patológico, como de recrudecimiento de la enfermedad mental, es necesario hacer compatible esta práctica con la garantía de disponibilidad de capacidad diagnóstica con el personal altamente cualificado, para actuar rápidamente de manera terapéutica también técnica, como sobre la  disponibilidad de la medicación, accesible económicamente para todos,  optimizando dichos recursos,  habilitando previamente un sistema libre económico, distribuido, en pequeñas unidades asistenciales, para grupo de residentes.</a:t>
            </a:r>
          </a:p>
          <a:p>
            <a:pPr algn="just">
              <a:buFont typeface="Wingdings" panose="05000000000000000000" pitchFamily="2" charset="2"/>
              <a:buChar char="v"/>
            </a:pPr>
            <a:r>
              <a:rPr lang="es-ES" dirty="0"/>
              <a:t>Los test de enfermedades mentales como patológicas, en este sentido pueden ser de muchísima utilidad, en los centros residenciales, por tener grandes ventajas operativas: rapidez en obtención de resultados, menor coste y posibilidad de resultados terapéuticos in situ, para su detención como prevención temprana, como diagnóstico correcto, sin remitir, al residente a pruebas hospitalarias o derivaciones a otros centros de salud mental y que puede mejorar y evitar que se convierta en enfermedad grave. </a:t>
            </a:r>
          </a:p>
          <a:p>
            <a:endParaRPr lang="es-ES" dirty="0"/>
          </a:p>
        </p:txBody>
      </p:sp>
    </p:spTree>
    <p:extLst>
      <p:ext uri="{BB962C8B-B14F-4D97-AF65-F5344CB8AC3E}">
        <p14:creationId xmlns:p14="http://schemas.microsoft.com/office/powerpoint/2010/main" val="670058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304800"/>
            <a:ext cx="12066494" cy="5819887"/>
          </a:xfrm>
        </p:spPr>
        <p:txBody>
          <a:bodyPr>
            <a:normAutofit fontScale="92500" lnSpcReduction="10000"/>
          </a:bodyPr>
          <a:lstStyle/>
          <a:p>
            <a:pPr algn="just">
              <a:buFont typeface="Wingdings" panose="05000000000000000000" pitchFamily="2" charset="2"/>
              <a:buChar char="v"/>
            </a:pPr>
            <a:r>
              <a:rPr lang="es-ES" dirty="0"/>
              <a:t>Mejorar y reforzar urgentemente políticas activas como reales, de terapia ocupacional, para personas con problemas de salud mental, manteniéndolas activas diariamente, desde una perspectiva, de potenciar sus propios talentos o cualidades personales, aplicando en  la práctica una operativa técnica como mecánica, de inclusión de nuestro mayores que permita una reinserción social rápida, como una mejora en sus relaciones sociales con los demás, dentro de las residencias públicas, sobre todo de una autoestima consigo mismo. </a:t>
            </a:r>
          </a:p>
          <a:p>
            <a:pPr algn="just">
              <a:buFont typeface="Wingdings" panose="05000000000000000000" pitchFamily="2" charset="2"/>
              <a:buChar char="v"/>
            </a:pPr>
            <a:r>
              <a:rPr lang="es-ES" dirty="0"/>
              <a:t>Establecer medidas que ayuden a mejorar cualquier enfermedad mental como patología.  involucrando a todos colectivos familiares como amigos mas cercanos, dentro o fuera de las residencias, de nuestros mayores, para que puedan aportar sus conocimientos e ideas, al respecto, de trabajar conjuntamente terapéuticamente, para poner en marcha diferentes actuaciones prácticas reales,  como protocolos, que faciliten la participación de las personas mayores, en todos los ámbitos, de los cuales poseen habilidades o talentos naturales o adquiridos personalmente, con sus mas allegados.  Se dotaran de esta manera, los amigos y familiares, de los recursos necesarios en la interactuación al igual de la información necesaria para poder saber como tratar a sus familiares y poder afrontar cualquier brote psicótico o mental que puedo surgir en cualquier momento.</a:t>
            </a:r>
          </a:p>
          <a:p>
            <a:pPr algn="just">
              <a:buFont typeface="Wingdings" panose="05000000000000000000" pitchFamily="2" charset="2"/>
              <a:buChar char="v"/>
            </a:pPr>
            <a:r>
              <a:rPr lang="es-ES" dirty="0"/>
              <a:t>Que se considere, en las medidas de protección de las enfermedades mentales como patologías, desde enfoques éticos, sobre el uso de contenciones mecánicas y farmacológicas, en los ámbitos social y sanitarios, de las residencias, en general. Los recursos asistenciales que se tengan ayudarán a que tengan una mayor calidad de vida y se evite su deterioro profundo.</a:t>
            </a:r>
          </a:p>
          <a:p>
            <a:pPr algn="just"/>
            <a:endParaRPr lang="es-ES" dirty="0"/>
          </a:p>
          <a:p>
            <a:endParaRPr lang="es-ES" dirty="0"/>
          </a:p>
          <a:p>
            <a:endParaRPr lang="es-ES" dirty="0"/>
          </a:p>
          <a:p>
            <a:endParaRPr lang="es-ES" dirty="0"/>
          </a:p>
        </p:txBody>
      </p:sp>
    </p:spTree>
    <p:extLst>
      <p:ext uri="{BB962C8B-B14F-4D97-AF65-F5344CB8AC3E}">
        <p14:creationId xmlns:p14="http://schemas.microsoft.com/office/powerpoint/2010/main" val="893879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251012"/>
            <a:ext cx="12191999" cy="6433838"/>
          </a:xfrm>
        </p:spPr>
        <p:txBody>
          <a:bodyPr>
            <a:normAutofit lnSpcReduction="10000"/>
          </a:bodyPr>
          <a:lstStyle/>
          <a:p>
            <a:pPr algn="just">
              <a:buFont typeface="Wingdings" panose="05000000000000000000" pitchFamily="2" charset="2"/>
              <a:buChar char="v"/>
            </a:pPr>
            <a:r>
              <a:rPr lang="es-ES" dirty="0"/>
              <a:t>Que se elaboren protocolos claros, para que estas personas con problemas de salud mental puedan acceder a la justicia. Esto va a necesitar que muchos funcionarios de la administración de justicia, se formen en la problemática, de las enfermedades mentales como patológicas, de estas personas y en la planificación de la atención sanitaria desde la perspectiva reglamentaria, como en el mantenimiento máximo de la dignidad de las personas mayores, en cualquier residencia de España.</a:t>
            </a:r>
          </a:p>
          <a:p>
            <a:pPr algn="just">
              <a:buFont typeface="Wingdings" panose="05000000000000000000" pitchFamily="2" charset="2"/>
              <a:buChar char="v"/>
            </a:pPr>
            <a:r>
              <a:rPr lang="es-ES" dirty="0"/>
              <a:t>Que se  asegure una adecuada comunicación de los diferentes centros residenciales públicos, especialmente, con las familias de las personas mayores, que residen en él, así mismo de las familias, en la relación con los residentes, en cualquier situación personal como familiar, como en caso de suspensión de visitas por alguna complicación mental o patológica de nuestros mayores. Toda esta información también debe funcional de manera operativa eficaz de los familiares con los sanitarios que los atienden especialmente con las Técnicas en Cuidados Auxiliares de Enfermería y de los residentes con lo mismos profesionales.</a:t>
            </a:r>
          </a:p>
          <a:p>
            <a:pPr algn="just">
              <a:buFont typeface="Wingdings" panose="05000000000000000000" pitchFamily="2" charset="2"/>
              <a:buChar char="v"/>
            </a:pPr>
            <a:r>
              <a:rPr lang="es-ES" dirty="0"/>
              <a:t>Que se estime el personal necesario por ratio así como con suficiente capacidad especializado como profesional, para hacer frente a distintos escenarios de brotes de enfermedades mentales o patologías de los mayores, dentro de las residencias públicas especialmente, ya que en la mayoría de las privadas, si se cuenta con este personal especializado y con experiencia,  sobre distintos escenarios de riesgo como de vulnerabilidades y de capacidades de respuesta inmediata para la atención adecuada de los mayores, dentro de este sector de enfermedad mental que es muy diverso y complejo</a:t>
            </a:r>
          </a:p>
          <a:p>
            <a:endParaRPr lang="es-ES" dirty="0"/>
          </a:p>
          <a:p>
            <a:endParaRPr lang="es-ES" dirty="0"/>
          </a:p>
          <a:p>
            <a:endParaRPr lang="es-ES" dirty="0"/>
          </a:p>
        </p:txBody>
      </p:sp>
    </p:spTree>
    <p:extLst>
      <p:ext uri="{BB962C8B-B14F-4D97-AF65-F5344CB8AC3E}">
        <p14:creationId xmlns:p14="http://schemas.microsoft.com/office/powerpoint/2010/main" val="1718306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858000"/>
          </a:xfrm>
        </p:spPr>
        <p:txBody>
          <a:bodyPr>
            <a:normAutofit/>
          </a:bodyPr>
          <a:lstStyle/>
          <a:p>
            <a:pPr algn="just">
              <a:buFont typeface="Wingdings" panose="05000000000000000000" pitchFamily="2" charset="2"/>
              <a:buChar char="v"/>
            </a:pPr>
            <a:r>
              <a:rPr lang="es-ES" dirty="0"/>
              <a:t>Que se participe informativamente, de manera real como completa, de la verdadera vulnerabilidad mental o patologías de los residentes, a todo el personal sanitario que los atiende,  especialmente a las Técnicas en Cuidados Auxiliar de Enfermería, para poder asistir de manera eficaz, no solo en la comunicación sino también como técnicamente, a los mayores, sin ocasionar importantes incidencias normales, dentro de la operativa asistencial, como sanitaria a realizarse con cada uno de ellos.</a:t>
            </a:r>
          </a:p>
          <a:p>
            <a:pPr algn="just">
              <a:buFont typeface="Wingdings" panose="05000000000000000000" pitchFamily="2" charset="2"/>
              <a:buChar char="v"/>
            </a:pPr>
            <a:r>
              <a:rPr lang="es-ES" dirty="0"/>
              <a:t> Asegurarse que los  mayores residentes y los trabajadores son partícipes de la situación del centro en todo momento y que se ha asegurado la comprensión de todas las medidas, tanto profesionales como psicológicas o psiquiátricas, para su correcta aplicación, interna y externa, de las residencias publicas, como es el caso, si se puede contemplar la posibilidad excepcional de acompañamientos, de familiares externamente, como medidas para la protección de la seguridad y mantenimiento, como mejora, de la enfermedad mental de las personas mayores, desde una perspectiva terapéutica como legal.</a:t>
            </a:r>
          </a:p>
          <a:p>
            <a:pPr algn="just">
              <a:buFont typeface="Wingdings" panose="05000000000000000000" pitchFamily="2" charset="2"/>
              <a:buChar char="v"/>
            </a:pPr>
            <a:r>
              <a:rPr lang="es-ES" dirty="0"/>
              <a:t>Que se cuente con un sistema de registro de visitas, que permita la informatización inmediata de contactos, de las personas mayores con enfermedad mental, para que los sanitarios puedan tener mayor, capacidad  de contactos, para comunicar datos de la situación diaria de las personas mayores con enfermedades mentales, mantener el contacto con las autoridades y activar los protocolos sanitarios. para la coordinación con el sistema de salud correspondiente, asegurando la atención  como comunicación eficaz, de los residentes y sus familiares.</a:t>
            </a:r>
          </a:p>
          <a:p>
            <a:pPr algn="just">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endParaRPr lang="es-ES" dirty="0"/>
          </a:p>
        </p:txBody>
      </p:sp>
    </p:spTree>
    <p:extLst>
      <p:ext uri="{BB962C8B-B14F-4D97-AF65-F5344CB8AC3E}">
        <p14:creationId xmlns:p14="http://schemas.microsoft.com/office/powerpoint/2010/main" val="784744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030636" cy="6858000"/>
          </a:xfrm>
        </p:spPr>
        <p:txBody>
          <a:bodyPr>
            <a:normAutofit/>
          </a:bodyPr>
          <a:lstStyle/>
          <a:p>
            <a:pPr marL="0" indent="0" algn="just">
              <a:buNone/>
            </a:pPr>
            <a:endParaRPr lang="es-ES" dirty="0"/>
          </a:p>
          <a:p>
            <a:pPr algn="just">
              <a:buFont typeface="Wingdings" panose="05000000000000000000" pitchFamily="2" charset="2"/>
              <a:buChar char="v"/>
            </a:pPr>
            <a:r>
              <a:rPr lang="es-ES" dirty="0"/>
              <a:t>Que se identifiquen como se pauten y  evalúen, los grupos más vulnerables de las residencias, que se clasifiquen, en función de los apoyos que precisan, por criterios de salud mental apoyados con criterios científicos, así como del grado ambiental, de ocupación de las instalaciones, que se destine para este sector. </a:t>
            </a:r>
          </a:p>
          <a:p>
            <a:pPr algn="just">
              <a:buFont typeface="Wingdings" panose="05000000000000000000" pitchFamily="2" charset="2"/>
              <a:buChar char="v"/>
            </a:pPr>
            <a:r>
              <a:rPr lang="es-ES" dirty="0"/>
              <a:t>Se debe proporcionar atención psicológica a todo el personal de las residencias que ayude a superar las situaciones vividas con especial atención a quienes presenten signos de shock post-traumático por alguna situación brusca o violenta que se haya pasado con los residentes con alguna enfermedad mental o patología detectada.</a:t>
            </a:r>
          </a:p>
          <a:p>
            <a:pPr algn="just">
              <a:buFont typeface="Wingdings" panose="05000000000000000000" pitchFamily="2" charset="2"/>
              <a:buChar char="v"/>
            </a:pPr>
            <a:r>
              <a:rPr lang="es-ES" dirty="0"/>
              <a:t> Obtener más apoyo moral como laboral, por parte de los supervisores para las Técnicas en cuidados Auxiliar de Enfermería, para desempeñar eficazmente sus tareas diarias ante la incomprensión y falta de respeto por parte de la mayoría de los usuarios, que no pueden actuar profesionalmente, en muchos casos, por la falta de coordinación entre residentes y supervisores, para aceptar las condiciones políticas, que se establecen esenciales para desempeñar el puesto profesionalmente, por el verdadero desconocimiento de la práctica laboral, que  muchas veces incide en el mal ambiente de la residencia, por el estado psicológico de las personas residentes.</a:t>
            </a:r>
          </a:p>
          <a:p>
            <a:endParaRPr lang="es-ES" dirty="0"/>
          </a:p>
        </p:txBody>
      </p:sp>
    </p:spTree>
    <p:extLst>
      <p:ext uri="{BB962C8B-B14F-4D97-AF65-F5344CB8AC3E}">
        <p14:creationId xmlns:p14="http://schemas.microsoft.com/office/powerpoint/2010/main" val="1024957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09284" y="304800"/>
            <a:ext cx="11542058" cy="5949743"/>
          </a:xfrm>
        </p:spPr>
        <p:txBody>
          <a:bodyPr>
            <a:normAutofit fontScale="92500" lnSpcReduction="10000"/>
          </a:bodyPr>
          <a:lstStyle/>
          <a:p>
            <a:pPr algn="just">
              <a:buFont typeface="Wingdings" panose="05000000000000000000" pitchFamily="2" charset="2"/>
              <a:buChar char="v"/>
            </a:pPr>
            <a:r>
              <a:rPr lang="es-ES" dirty="0"/>
              <a:t>Elaborar un plan sobre las decisiones a adoptar con relación a las visitas de familiares a residentes (incluyendo la posibilidad de utilizar medios alternativos, como videoconferencias) y salidas del centro en función de los diferentes escenarios como de las enfermedades mentales, donde se pueda aplicar un protocolo de actuación como asistencia en coordinación con el sistema de salud correspondiente donde se adapte las diversas decisiones que se pueden aplicar en función de la evolución del residente en su enfermedad mental o patológica donde se conoce bien acerca de ellas en donde se identifique los agentes y entidades externas al centro residencial publico que deben intervenir en caso de tener que activar un plan de continuidad o emergente de la enfermedad.</a:t>
            </a:r>
          </a:p>
          <a:p>
            <a:pPr algn="just">
              <a:buFont typeface="Wingdings" panose="05000000000000000000" pitchFamily="2" charset="2"/>
              <a:buChar char="v"/>
            </a:pPr>
            <a:r>
              <a:rPr lang="es-ES" dirty="0"/>
              <a:t> Las actividades terapéuticas del centro, que soportan necesidades básicas en su constitución como edificación, dentro de las residencias, de las personas con enfermedad mental o patológica, que estén aseguradas, en los diferentes escenarios, dentro de las residencias públicas, especialmente,  y que se disponga de un sistema inmediato de información a los familiares, para los casos de traslado urgente, al hospital o centros especializados sanitarios. </a:t>
            </a:r>
          </a:p>
          <a:p>
            <a:pPr algn="just">
              <a:buFont typeface="Wingdings" panose="05000000000000000000" pitchFamily="2" charset="2"/>
              <a:buChar char="v"/>
            </a:pPr>
            <a:r>
              <a:rPr lang="es-ES" dirty="0"/>
              <a:t>Que se tenga prevista la disponibilidad de espacios, dimensionalmente necesarios, para garantizar el aislamiento, de casos mentales graves, donde sea posible trasladar a estas personas, donde se posibilite la adecuación, así mismo, de nuevos escenarios, de sectorización para enfermedades mentales, dentro de los centros residenciales, dividiendo a residentes normales, personal y espacios, en unidades de convivencia de mayor posibilidad de dimensión ambiental.</a:t>
            </a:r>
          </a:p>
          <a:p>
            <a:pPr>
              <a:buFont typeface="Wingdings" panose="05000000000000000000" pitchFamily="2" charset="2"/>
              <a:buChar char="v"/>
            </a:pPr>
            <a:endParaRPr lang="es-ES" dirty="0"/>
          </a:p>
          <a:p>
            <a:pPr>
              <a:buFont typeface="Wingdings" panose="05000000000000000000" pitchFamily="2" charset="2"/>
              <a:buChar char="v"/>
            </a:pPr>
            <a:endParaRPr lang="es-ES" dirty="0"/>
          </a:p>
          <a:p>
            <a:pPr>
              <a:buFont typeface="Wingdings" panose="05000000000000000000" pitchFamily="2" charset="2"/>
              <a:buChar char="v"/>
            </a:pPr>
            <a:endParaRPr lang="es-ES" dirty="0"/>
          </a:p>
          <a:p>
            <a:endParaRPr lang="es-ES" dirty="0"/>
          </a:p>
          <a:p>
            <a:endParaRPr lang="es-ES" dirty="0"/>
          </a:p>
        </p:txBody>
      </p:sp>
    </p:spTree>
    <p:extLst>
      <p:ext uri="{BB962C8B-B14F-4D97-AF65-F5344CB8AC3E}">
        <p14:creationId xmlns:p14="http://schemas.microsoft.com/office/powerpoint/2010/main" val="1806437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6858000"/>
          </a:xfrm>
        </p:spPr>
        <p:txBody>
          <a:bodyPr>
            <a:normAutofit lnSpcReduction="10000"/>
          </a:bodyPr>
          <a:lstStyle/>
          <a:p>
            <a:pPr algn="just">
              <a:buFont typeface="Wingdings" panose="05000000000000000000" pitchFamily="2" charset="2"/>
              <a:buChar char="v"/>
            </a:pPr>
            <a:r>
              <a:rPr lang="es-ES" dirty="0"/>
              <a:t>Que se disponga de algún recurso de atención psicológica, ante el burnout, o para la gestión de situaciones traumáticas, por la atención a residentes conflictivos o agresivos, con enfermedades mentales, así mismo medidas para evitar el colapso por sobreesfuerzo, entre los sanitarios, donde se forme adecuadamente, al personal en la manera de aplicar técnicas de comunicación, traslado, deambulación y atención a estos residentes, con una distribución, adecuada de las tareas, que cada profesional sanitario, tengan que desempeñar, en cada escenario y que se haya previsto, su capacidad de respuesta, ante situaciones excepcionales, a las que se puedan enfrentar.</a:t>
            </a:r>
          </a:p>
          <a:p>
            <a:pPr algn="just">
              <a:buFont typeface="Wingdings" panose="05000000000000000000" pitchFamily="2" charset="2"/>
              <a:buChar char="v"/>
            </a:pPr>
            <a:r>
              <a:rPr lang="es-ES" dirty="0"/>
              <a:t>Es imprescindible conectar los centros residenciales, con las capacidades asistenciales del sistema sanitario,  especialmente reforzar los vínculos, con los centros de atención primaria, con todos los agentes sanitarios necesarios implicados, para cumplir la misión sanitaria y abordar las dificultades a que se enfrentan desde  distintas  ópticas, así mismo de vital importancia, como es el compartir y comprender los problemas también las visiones, de todos los agentes implicados, en este caso los residentes mayores, con sus enfermedades mentales.</a:t>
            </a:r>
          </a:p>
          <a:p>
            <a:pPr algn="just">
              <a:buFont typeface="Wingdings" panose="05000000000000000000" pitchFamily="2" charset="2"/>
              <a:buChar char="v"/>
            </a:pPr>
            <a:r>
              <a:rPr lang="es-ES" dirty="0"/>
              <a:t> Los sistemas sanitarios autonómicos, deben establecer con carácter previo y de forma coordinada, con los servicios sociales, las fórmulas de apoyo concretas, a los centros residenciales públicos, en los diversos escenarios, de las enfermedades mentales, como patológicas, de nuestros mayores, en las que se ven afectados, cada día más, por diversas razones como factores, intrínsecos y extrínsecos, relacionados con las enfermedades o patologías mentales .</a:t>
            </a:r>
          </a:p>
          <a:p>
            <a:endParaRPr lang="es-ES" dirty="0"/>
          </a:p>
          <a:p>
            <a:endParaRPr lang="es-ES" dirty="0"/>
          </a:p>
        </p:txBody>
      </p:sp>
    </p:spTree>
    <p:extLst>
      <p:ext uri="{BB962C8B-B14F-4D97-AF65-F5344CB8AC3E}">
        <p14:creationId xmlns:p14="http://schemas.microsoft.com/office/powerpoint/2010/main" val="3738282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102353" cy="627528"/>
          </a:xfrm>
          <a:solidFill>
            <a:srgbClr val="92D050"/>
          </a:solidFill>
          <a:ln w="76200">
            <a:solidFill>
              <a:srgbClr val="FF0000"/>
            </a:solidFill>
          </a:ln>
        </p:spPr>
        <p:txBody>
          <a:bodyPr>
            <a:normAutofit fontScale="90000"/>
          </a:bodyPr>
          <a:lstStyle/>
          <a:p>
            <a:pPr algn="ctr"/>
            <a:r>
              <a:rPr lang="es-ES" b="1" i="1" dirty="0"/>
              <a:t>METAS A ALCANZAR Y RESULTADOS ESPERADOS</a:t>
            </a:r>
          </a:p>
        </p:txBody>
      </p:sp>
      <p:sp>
        <p:nvSpPr>
          <p:cNvPr id="3" name="Marcador de contenido 2"/>
          <p:cNvSpPr>
            <a:spLocks noGrp="1"/>
          </p:cNvSpPr>
          <p:nvPr>
            <p:ph idx="1"/>
          </p:nvPr>
        </p:nvSpPr>
        <p:spPr>
          <a:xfrm>
            <a:off x="0" y="627528"/>
            <a:ext cx="12012706" cy="6230472"/>
          </a:xfrm>
        </p:spPr>
        <p:txBody>
          <a:bodyPr>
            <a:normAutofit fontScale="92500" lnSpcReduction="10000"/>
          </a:bodyPr>
          <a:lstStyle/>
          <a:p>
            <a:pPr algn="just">
              <a:buFont typeface="Wingdings" panose="05000000000000000000" pitchFamily="2" charset="2"/>
              <a:buChar char="v"/>
            </a:pPr>
            <a:endParaRPr lang="es-ES" spc="-150" dirty="0"/>
          </a:p>
          <a:p>
            <a:pPr algn="just">
              <a:buFont typeface="Wingdings" panose="05000000000000000000" pitchFamily="2" charset="2"/>
              <a:buChar char="v"/>
            </a:pPr>
            <a:r>
              <a:rPr lang="es-ES" spc="-150" dirty="0"/>
              <a:t>Las residencias estarían en contacto directo con los servicios sociales y la comunidad de Madrid para adecuar las medidas preventivas que se deben aplicar en cada escenario de las enfermedades mentales de los residentes especialmente dentro de las residencias públicas desarrollándose  una  comunicación eficaz entre todos tanto internamente como externamente, mejorando el estado basal como funcional dentro de unidades de trabajo mejor organizadas.</a:t>
            </a:r>
          </a:p>
          <a:p>
            <a:pPr algn="just">
              <a:buFont typeface="Wingdings" panose="05000000000000000000" pitchFamily="2" charset="2"/>
              <a:buChar char="v"/>
            </a:pPr>
            <a:endParaRPr lang="es-ES" dirty="0"/>
          </a:p>
          <a:p>
            <a:pPr algn="just">
              <a:buFont typeface="Wingdings" panose="05000000000000000000" pitchFamily="2" charset="2"/>
              <a:buChar char="v"/>
            </a:pPr>
            <a:r>
              <a:rPr lang="es-ES" spc="-150" dirty="0"/>
              <a:t>La trazabilidad de las enfermedades, está registrada de manera pública, cuyos mecanismos de alerta, ante cualquier empeoramiento de las enfermedades mentales, pueden establecerse de antemano, en tiempo, con mejor articulación,  en la notificación a las autoridades sanitarias, como de responsabilidad, en la realización del diagnóstico, para los residentes, cuando estén indicadas, acordes con las incidencias mentales y patológicas de cada caso, en mejor contacto, con los familiares y las autoridades sanitarias, especialmente cuando necesiten un ingreso hospitalario, en centro especializado, con los debidos protocolos y planes de contingencia, con las indicaciones, instrucciones y recomendaciones actualizadas en todos los ámbitos sanitarios, ya sea residencia, servicios sociales o Comunidad de Madrid.</a:t>
            </a:r>
          </a:p>
          <a:p>
            <a:pPr algn="just">
              <a:buFont typeface="Wingdings" panose="05000000000000000000" pitchFamily="2" charset="2"/>
              <a:buChar char="v"/>
            </a:pPr>
            <a:r>
              <a:rPr lang="es-ES" spc="-150" dirty="0"/>
              <a:t>La amplísima diversidad de las personas con enfermedades mentales o patologías, recibirían las necesidades concretas de apoyo terapéutico, para la comunicación (comprensión y expresión), mediante una lectura fácil, de las informaciones que se generen, desde cualquier perspectiva, garantizando la accesibilidad cognitiva, atendiendo al sistema de comunicación de cada persona, pautada por su enfermedad mental o patología, facilitando la participación de los residentes mayores, en la toma de decisiones comunes como individuales para el beneficio general.</a:t>
            </a:r>
          </a:p>
          <a:p>
            <a:pPr algn="just">
              <a:buFont typeface="Wingdings" panose="05000000000000000000" pitchFamily="2" charset="2"/>
              <a:buChar char="v"/>
            </a:pPr>
            <a:endParaRPr lang="es-ES" dirty="0"/>
          </a:p>
          <a:p>
            <a:pPr algn="just">
              <a:buFont typeface="Wingdings" panose="05000000000000000000" pitchFamily="2" charset="2"/>
              <a:buChar char="v"/>
            </a:pPr>
            <a:endParaRPr lang="es-ES" dirty="0"/>
          </a:p>
          <a:p>
            <a:endParaRPr lang="es-ES" dirty="0"/>
          </a:p>
        </p:txBody>
      </p:sp>
    </p:spTree>
    <p:extLst>
      <p:ext uri="{BB962C8B-B14F-4D97-AF65-F5344CB8AC3E}">
        <p14:creationId xmlns:p14="http://schemas.microsoft.com/office/powerpoint/2010/main" val="2140798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908426"/>
          </a:xfrm>
          <a:prstGeom prst="rect">
            <a:avLst/>
          </a:prstGeom>
        </p:spPr>
      </p:pic>
      <p:sp>
        <p:nvSpPr>
          <p:cNvPr id="3" name="Marcador de contenido 2"/>
          <p:cNvSpPr>
            <a:spLocks noGrp="1"/>
          </p:cNvSpPr>
          <p:nvPr>
            <p:ph idx="1"/>
          </p:nvPr>
        </p:nvSpPr>
        <p:spPr>
          <a:xfrm>
            <a:off x="0" y="0"/>
            <a:ext cx="12192000" cy="6858000"/>
          </a:xfrm>
        </p:spPr>
        <p:txBody>
          <a:bodyPr>
            <a:normAutofit lnSpcReduction="10000"/>
          </a:bodyPr>
          <a:lstStyle/>
          <a:p>
            <a:pPr marL="0" indent="0">
              <a:buNone/>
            </a:pPr>
            <a:r>
              <a:rPr lang="es-ES" sz="3600" b="1" i="1" dirty="0">
                <a:solidFill>
                  <a:srgbClr val="00B0F0"/>
                </a:solidFill>
              </a:rPr>
              <a:t>La calidad de vida es: </a:t>
            </a:r>
          </a:p>
          <a:p>
            <a:pPr marL="0" indent="0">
              <a:buNone/>
            </a:pPr>
            <a:r>
              <a:rPr lang="es-ES" sz="3600" b="1" i="1" dirty="0">
                <a:solidFill>
                  <a:srgbClr val="00B0F0"/>
                </a:solidFill>
              </a:rPr>
              <a:t>“La percepción que un individuo tiene de su lugar en la existencia, en el contexto de la cultura y del sistema de valores, en los que vive y en relación con sus objetivos, sus expectativas, sus normas, sus inquietudes. </a:t>
            </a:r>
          </a:p>
          <a:p>
            <a:pPr marL="0" indent="0">
              <a:buNone/>
            </a:pPr>
            <a:r>
              <a:rPr lang="es-ES" sz="3600" b="1" i="1" dirty="0">
                <a:solidFill>
                  <a:srgbClr val="00B0F0"/>
                </a:solidFill>
              </a:rPr>
              <a:t>Se trata de un concepto muy amplio, que está influido de modo complejo, por la salud física, del sujeto, su estado psicológico, su nivel de independencia, sus relaciones sociales, así como su relación, con los elementos esenciales, de su entorno”.</a:t>
            </a:r>
          </a:p>
          <a:p>
            <a:pPr marL="0" indent="0">
              <a:buNone/>
            </a:pPr>
            <a:r>
              <a:rPr lang="es-ES" sz="3600" b="1" i="1" dirty="0">
                <a:solidFill>
                  <a:srgbClr val="00B0F0"/>
                </a:solidFill>
              </a:rPr>
              <a:t>Organización Mundial de la Salud</a:t>
            </a:r>
          </a:p>
        </p:txBody>
      </p:sp>
    </p:spTree>
    <p:extLst>
      <p:ext uri="{BB962C8B-B14F-4D97-AF65-F5344CB8AC3E}">
        <p14:creationId xmlns:p14="http://schemas.microsoft.com/office/powerpoint/2010/main" val="2866206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0" y="0"/>
            <a:ext cx="12192000" cy="6858000"/>
          </a:xfrm>
          <a:prstGeom prst="rect">
            <a:avLst/>
          </a:prstGeom>
        </p:spPr>
      </p:pic>
      <p:sp>
        <p:nvSpPr>
          <p:cNvPr id="5" name="Rectángulo 4"/>
          <p:cNvSpPr/>
          <p:nvPr/>
        </p:nvSpPr>
        <p:spPr>
          <a:xfrm>
            <a:off x="404552" y="920621"/>
            <a:ext cx="11665528" cy="5016758"/>
          </a:xfrm>
          <a:prstGeom prst="rect">
            <a:avLst/>
          </a:prstGeom>
        </p:spPr>
        <p:txBody>
          <a:bodyPr wrap="square">
            <a:spAutoFit/>
          </a:bodyPr>
          <a:lstStyle/>
          <a:p>
            <a:r>
              <a:rPr lang="es-ES" sz="4000" b="1" i="1" dirty="0">
                <a:solidFill>
                  <a:srgbClr val="FF0000"/>
                </a:solidFill>
              </a:rPr>
              <a:t>     ORGANIZACIÓN MUNDIAL DE LA SALUD </a:t>
            </a:r>
          </a:p>
          <a:p>
            <a:r>
              <a:rPr lang="es-ES" sz="4000" b="1" i="1" dirty="0">
                <a:solidFill>
                  <a:srgbClr val="FF0000"/>
                </a:solidFill>
              </a:rPr>
              <a:t>Todas las personas con trastornos mentales, tienen derecho a recibir atención y tratamiento de calidad, a través, de unos SERVICIOS ADECUADOS, de salud mental. Estas personas deberían, así mismo, estar protegidas, frente a cualquier tipo de discriminación  o tratamiento inhumano.</a:t>
            </a:r>
          </a:p>
        </p:txBody>
      </p:sp>
    </p:spTree>
    <p:extLst>
      <p:ext uri="{BB962C8B-B14F-4D97-AF65-F5344CB8AC3E}">
        <p14:creationId xmlns:p14="http://schemas.microsoft.com/office/powerpoint/2010/main" val="1381488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1795760" cy="6858000"/>
          </a:xfrm>
        </p:spPr>
        <p:txBody>
          <a:bodyPr>
            <a:noAutofit/>
          </a:bodyPr>
          <a:lstStyle/>
          <a:p>
            <a:pPr algn="just">
              <a:buFont typeface="Wingdings" panose="05000000000000000000" pitchFamily="2" charset="2"/>
              <a:buChar char="v"/>
            </a:pPr>
            <a:endParaRPr lang="es-ES" sz="2000" dirty="0"/>
          </a:p>
          <a:p>
            <a:pPr algn="just">
              <a:buFont typeface="Wingdings" panose="05000000000000000000" pitchFamily="2" charset="2"/>
              <a:buChar char="v"/>
            </a:pPr>
            <a:r>
              <a:rPr lang="es-ES" sz="2000" dirty="0"/>
              <a:t>Nos permitiría trabajar terapéuticamente, desde una perspectiva de verdadera motivación basada en sus propios intereses, erradicaríamos el aburrimiento la ansiedad y la depresión, provocaríamos el buen humor, en ellos, se centrarían en la interacción y en el mantenimiento de las relaciones interpersonales, manteniendo una buena correlación, ya que están realizando actividades, que realmente les gustan, amigos claramente identificados, como estables, por lo tanto mantendrían un buena relación con su entrono social en general y con sus familias, sintiéndose socialmente positivos, como con una clara gratificación personal, con una vida más confortable, como saludable, cuyas ocupaciones además de ser terapéuticas, son valiosas y significativas, que les generaría mas satisfacción, ya que están definidas, desde sus propias capacidades, habilidades y competencias.</a:t>
            </a:r>
          </a:p>
          <a:p>
            <a:pPr algn="just">
              <a:buFont typeface="Wingdings" panose="05000000000000000000" pitchFamily="2" charset="2"/>
              <a:buChar char="v"/>
            </a:pPr>
            <a:r>
              <a:rPr lang="es-ES" sz="2000" spc="-150" dirty="0"/>
              <a:t>Pueden los residentes con enfermedades mentales y patológicas, relacionarse, comunicarse, decidir, como elaborar también, diferentes  aspectos terapéuticos, de nuevos aprendizajes, que los ayudaría a adaptarse mejor, para aquellas dificultades que presentan, como por ejemplo manejar mejor la tecnología, adquirir como comprender mejor información, de su entorno interno y externo, con una atención preventiva, como especializada, para sus propias características y necesidades reales de vida, independiente como funcional, dentro de las residencias. </a:t>
            </a:r>
          </a:p>
          <a:p>
            <a:pPr algn="just">
              <a:buFont typeface="Wingdings" panose="05000000000000000000" pitchFamily="2" charset="2"/>
              <a:buChar char="v"/>
            </a:pPr>
            <a:r>
              <a:rPr lang="es-ES" sz="2000" spc="-150" dirty="0"/>
              <a:t>Que la medicación que tomen, no le dificulte la libertad, como  la realización de ciertas actividades,  para llevar una vida normal y digna, como conservar sus propios valores como ética, bajo la percepción de su propia seguridad personal, a pesar de su enfermedad mental o patología.</a:t>
            </a:r>
          </a:p>
        </p:txBody>
      </p:sp>
    </p:spTree>
    <p:extLst>
      <p:ext uri="{BB962C8B-B14F-4D97-AF65-F5344CB8AC3E}">
        <p14:creationId xmlns:p14="http://schemas.microsoft.com/office/powerpoint/2010/main" val="1979836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3434" y="0"/>
            <a:ext cx="12048565" cy="6858000"/>
          </a:xfrm>
        </p:spPr>
        <p:txBody>
          <a:bodyPr>
            <a:normAutofit/>
          </a:bodyPr>
          <a:lstStyle/>
          <a:p>
            <a:pPr algn="just">
              <a:buFont typeface="Wingdings" panose="05000000000000000000" pitchFamily="2" charset="2"/>
              <a:buChar char="v"/>
            </a:pPr>
            <a:r>
              <a:rPr lang="es-ES" spc="-150" dirty="0"/>
              <a:t>Nos permitiría una mejor planificación centrada desde cada persona, dentro de las residencias púbicas, sobre todo, que tengan problemas mentales o patológicos, que se controle verdaderamente su evolución ya sea positiva o negativa, desde una perspectiva hacia un bienestar de un futuro inmediato, de acuerdo a sus propias capacidades y deseos intrínsecos, así con personal tanto sanitario, como especializado, como psicólogos y psiquiatras,  estarían debidamente pautados para cada caso, bajo un proyecto siempre individualizado vital, de bienestar y propio, que mejore su calidad de vida dentro de las residencias.</a:t>
            </a:r>
          </a:p>
          <a:p>
            <a:pPr algn="just">
              <a:buFont typeface="Wingdings" panose="05000000000000000000" pitchFamily="2" charset="2"/>
              <a:buChar char="v"/>
            </a:pPr>
            <a:r>
              <a:rPr lang="es-ES" spc="-150" dirty="0"/>
              <a:t>Todo el esfuerzo se concentraría en desarrollar gestiones de calidad, dando a los residentes mejores terapias conductuales, como de trabajo, desarrollando un mayor protagonismo a las mismas, de acuerdo a sus propios recursos personales, garantizando un mejor proceso, asistencial, dirigido a todas las dimensiones de la vida mental, física, intelectual, social, valores, también emocional, que la apoyarían no solo desde dentro de las residencias respetando su experiencia, sus opiniones, como conocimiento, sino también desde afuera, como el de sus allegados, ya sean amigos como familiares.</a:t>
            </a:r>
          </a:p>
          <a:p>
            <a:pPr algn="just">
              <a:buFont typeface="Wingdings" panose="05000000000000000000" pitchFamily="2" charset="2"/>
              <a:buChar char="v"/>
            </a:pPr>
            <a:r>
              <a:rPr lang="es-ES" dirty="0"/>
              <a:t>Se enfocaría en desarrollar, como descubrir, el verdadero yo, de cada residente e identificar sus opiniones basadas, en lo que quiere, espera y desea vivir, dentro de las residencias, bajo una óptica positiva, bajo una acción individualizada, como permanente, basada en la autodeterminación de sus propios deseos como valores, que se pueden potenciar, siempre para la calidad, como el bienestar en general, de su salud mental, como patología, que padecen nuestros mayores, dentro de las residencias de la Comunidad de Madrid.</a:t>
            </a:r>
          </a:p>
          <a:p>
            <a:endParaRPr lang="es-ES" dirty="0"/>
          </a:p>
          <a:p>
            <a:pPr marL="0" indent="0">
              <a:buNone/>
            </a:pPr>
            <a:endParaRPr lang="es-ES" dirty="0"/>
          </a:p>
          <a:p>
            <a:pPr marL="0" indent="0">
              <a:buNone/>
            </a:pPr>
            <a:endParaRPr lang="es-ES" dirty="0"/>
          </a:p>
        </p:txBody>
      </p:sp>
    </p:spTree>
    <p:extLst>
      <p:ext uri="{BB962C8B-B14F-4D97-AF65-F5344CB8AC3E}">
        <p14:creationId xmlns:p14="http://schemas.microsoft.com/office/powerpoint/2010/main" val="1466686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25506"/>
            <a:ext cx="12192000" cy="6732494"/>
          </a:xfrm>
        </p:spPr>
        <p:txBody>
          <a:bodyPr>
            <a:normAutofit/>
          </a:bodyPr>
          <a:lstStyle/>
          <a:p>
            <a:pPr algn="just">
              <a:buFont typeface="Wingdings" panose="05000000000000000000" pitchFamily="2" charset="2"/>
              <a:buChar char="v"/>
            </a:pPr>
            <a:endParaRPr lang="es-ES" spc="-150" dirty="0"/>
          </a:p>
          <a:p>
            <a:pPr algn="just">
              <a:buFont typeface="Wingdings" panose="05000000000000000000" pitchFamily="2" charset="2"/>
              <a:buChar char="v"/>
            </a:pPr>
            <a:r>
              <a:rPr lang="es-ES" spc="-150" dirty="0"/>
              <a:t>Se evitaría una crisis de personal sanitario especializado, como es el enfermería y medicina, como psicólogos y psiquiatras, en los centros residenciales, especialmente en los ámbitos de gerocultor o auxiliar, ya que se aumentaría los  ratios medios de personal de cuidados directos en los centros residenciales, ya que un eventual brote como aumento entre los residentes, con enfermedades o patologías,  no dificultaría enormemente la atención de las mismas, poniendo a salvo la continuidad de los servicios sanitarios, de manera casi inmediata, salvando las dificultades para la contratación de nuevo personal para sustituciones. </a:t>
            </a:r>
          </a:p>
          <a:p>
            <a:pPr algn="just">
              <a:buFont typeface="Wingdings" panose="05000000000000000000" pitchFamily="2" charset="2"/>
              <a:buChar char="v"/>
            </a:pPr>
            <a:r>
              <a:rPr lang="es-ES" spc="-150" dirty="0"/>
              <a:t>Se evitaría constantemente, la  nueva incorporación de personal, ya que el que existe esta suficientemente formado y conocedor de las instalaciones, como de los residentes y sus problemas mentales como patologías, que no  requiere de una dedicación a su orientación como formación concretas, nuevamente.</a:t>
            </a:r>
          </a:p>
          <a:p>
            <a:pPr algn="just">
              <a:buFont typeface="Wingdings" panose="05000000000000000000" pitchFamily="2" charset="2"/>
              <a:buChar char="v"/>
            </a:pPr>
            <a:r>
              <a:rPr lang="es-ES" spc="-150" dirty="0"/>
              <a:t>Se reduciría notablemente,  la atención sanitaria, en situaciones de altísimo estrés, así como el  impacto psicológico en el personal y  los residentes , por los vínculos tan estrechos que se establecen entre ambos, evitando que puedan presentar ambos grupos, secuelas a medio plazo o largo plazo, que han de ser tratadas, de forma inmediata, considerando las necesidades físicas, sensoriales, cognitivas y emocionales.</a:t>
            </a:r>
          </a:p>
          <a:p>
            <a:pPr marL="0" indent="0" algn="just">
              <a:buNone/>
            </a:pPr>
            <a:endParaRPr lang="es-ES" dirty="0"/>
          </a:p>
          <a:p>
            <a:pPr algn="just">
              <a:buFont typeface="Wingdings" panose="05000000000000000000" pitchFamily="2" charset="2"/>
              <a:buChar char="v"/>
            </a:pPr>
            <a:endParaRPr lang="es-ES" dirty="0"/>
          </a:p>
        </p:txBody>
      </p:sp>
    </p:spTree>
    <p:extLst>
      <p:ext uri="{BB962C8B-B14F-4D97-AF65-F5344CB8AC3E}">
        <p14:creationId xmlns:p14="http://schemas.microsoft.com/office/powerpoint/2010/main" val="4033606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12192000" cy="10728960"/>
          </a:xfrm>
        </p:spPr>
        <p:txBody>
          <a:bodyPr>
            <a:normAutofit/>
          </a:bodyPr>
          <a:lstStyle/>
          <a:p>
            <a:pPr algn="just">
              <a:buFont typeface="Wingdings" panose="05000000000000000000" pitchFamily="2" charset="2"/>
              <a:buChar char="v"/>
            </a:pPr>
            <a:r>
              <a:rPr lang="es-ES" sz="2000" dirty="0"/>
              <a:t>Nos permitiría, no decidir siempre sobre ellas, cuando sea posible, estableciendo un determinado horario de vida, basado en sus propias libertades, sabríamos como quieren pasar y con quien quieren pasar, su tiempo de ocio, como ser cuidado o ayudado verdaderamente, ayudarlo a que se sienta integrado en su entorno, como  valorado, sin ser rechazado, por los demás, que participe de acuerdo a sus características e intereses, sin barreras que dificulten su participación, contaríamos con la familia o su entorno, de allegados, también sanitarios, que les daría apoyo, en lo que verdaderamente necesitan, para salir y seguir participando de la vida, dentro de la comunidad de las residencias, en defensa de sus propios derechos, se sentirían más respetados, ya sea en su intimidad o en sus objetivos generales, de la percepción, interior propia de sus vidas.</a:t>
            </a:r>
          </a:p>
          <a:p>
            <a:pPr algn="just">
              <a:buFont typeface="Wingdings" panose="05000000000000000000" pitchFamily="2" charset="2"/>
              <a:buChar char="v"/>
            </a:pPr>
            <a:r>
              <a:rPr lang="es-ES" sz="2000" dirty="0"/>
              <a:t>Centraríamos la intervención  terapéutica social, en la persona, no en el sistema de las residencias, que nos permitiría trabajar terapéuticamente, dentro de los espacios de sus propias decisiones, como de protagonismo de sus vidas, tengan la enfermedad mental que tengan o la patología que los afecte.</a:t>
            </a:r>
          </a:p>
          <a:p>
            <a:pPr algn="just">
              <a:buFont typeface="Wingdings" panose="05000000000000000000" pitchFamily="2" charset="2"/>
              <a:buChar char="v"/>
            </a:pPr>
            <a:r>
              <a:rPr lang="es-ES" sz="2000" dirty="0"/>
              <a:t>Nos permitiría la mejor planificación, para no centrarnos, en los déficits como debilidades de un sistema, solamente controlado, desde el punto de vista, empresarial como de los profesionales sanitarios,  que solamente están concentrados, en desarrollar planes, como terapias y programas, basados solamente, en estereotipos generales, de las personas mayores y dispersos a sus verdaderas necesidades como apetencias y cualidades internas de formación y percepción de la vida, en general, como de costumbres y valores permanentes, que han ido hilando a través de todos sus años antes, durante en la sociedad que ellos, también han ayudado a construir, desde diferentes perspectivas de vida, a fin de preservar sus capacidades funcionales.</a:t>
            </a:r>
          </a:p>
          <a:p>
            <a:pPr>
              <a:buFont typeface="Wingdings" panose="05000000000000000000" pitchFamily="2" charset="2"/>
              <a:buChar char="v"/>
            </a:pPr>
            <a:endParaRPr lang="es-ES" sz="1600" dirty="0"/>
          </a:p>
        </p:txBody>
      </p:sp>
    </p:spTree>
    <p:extLst>
      <p:ext uri="{BB962C8B-B14F-4D97-AF65-F5344CB8AC3E}">
        <p14:creationId xmlns:p14="http://schemas.microsoft.com/office/powerpoint/2010/main" val="1978960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25506"/>
            <a:ext cx="12192000" cy="6732494"/>
          </a:xfrm>
        </p:spPr>
        <p:txBody>
          <a:bodyPr>
            <a:normAutofit/>
          </a:bodyPr>
          <a:lstStyle/>
          <a:p>
            <a:pPr algn="just">
              <a:buFont typeface="Wingdings" panose="05000000000000000000" pitchFamily="2" charset="2"/>
              <a:buChar char="v"/>
            </a:pPr>
            <a:r>
              <a:rPr lang="es-ES" dirty="0"/>
              <a:t> Las medidas adecuadas ambientales, como de “espacio habitable” suficiente, para la deambulación, iluminación, ventilación, disparcimiento, acomodación o juegos como desplazamiento y diversión, pueden impactar muy positivamente en la salud física, cognitiva y psicológica de los mayores, con problemas mentales, las medidas que se adopten, deben priorizar siempre a las personas, que presentan mayor vulnerabilidad, frente a las diferentes enfermedades o patologías, aplicando los criterios de sectorización terapéutica, como planes de contingencia, considerando la diversidad, la vulnerabilidad como las fragilidades concretas, que generan, cada una de las enfermedades mentales o patologías, de los residentes, dentro las diferentes residencias públicas, como privadas, de la Comunidad de Madrid.</a:t>
            </a:r>
          </a:p>
          <a:p>
            <a:pPr algn="just">
              <a:buFont typeface="Wingdings" panose="05000000000000000000" pitchFamily="2" charset="2"/>
              <a:buChar char="v"/>
            </a:pPr>
            <a:r>
              <a:rPr lang="es-ES" dirty="0"/>
              <a:t>Además estos espacios, no podrían aportar efectos adversos, en el área funcional terapéutica, en los mayores, con problemas mentales, ya que se podrían personalizar, en beneficio del riesgo, que generarían futuras pandemias, ya que tendrían un espacio interno adecuado,  para seguir generando salud, en sus rutinas diarias, como de actividad física, donde se podría establecer visitas, de los familiares, más seguras, sin la exclusión de ellos, como de los activos de la salud, redes comunitarias, voluntariado, etc., que pueda su exclusión, afectar aún más, su bienestar mental, como físico y de socialización,  estableciéndose normas mucho más seguras como efectivas, de “espacio habitable”.</a:t>
            </a:r>
          </a:p>
        </p:txBody>
      </p:sp>
    </p:spTree>
    <p:extLst>
      <p:ext uri="{BB962C8B-B14F-4D97-AF65-F5344CB8AC3E}">
        <p14:creationId xmlns:p14="http://schemas.microsoft.com/office/powerpoint/2010/main" val="4073756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1999" cy="6858000"/>
          </a:xfrm>
          <a:prstGeom prst="rect">
            <a:avLst/>
          </a:prstGeom>
        </p:spPr>
      </p:pic>
      <p:sp>
        <p:nvSpPr>
          <p:cNvPr id="2" name="Título 1"/>
          <p:cNvSpPr>
            <a:spLocks noGrp="1"/>
          </p:cNvSpPr>
          <p:nvPr>
            <p:ph type="title"/>
          </p:nvPr>
        </p:nvSpPr>
        <p:spPr>
          <a:xfrm>
            <a:off x="0" y="0"/>
            <a:ext cx="12191999" cy="1293028"/>
          </a:xfrm>
          <a:solidFill>
            <a:srgbClr val="7030A0"/>
          </a:solidFill>
          <a:ln w="76200">
            <a:solidFill>
              <a:schemeClr val="accent6">
                <a:lumMod val="50000"/>
              </a:schemeClr>
            </a:solidFill>
          </a:ln>
        </p:spPr>
        <p:txBody>
          <a:bodyPr/>
          <a:lstStyle/>
          <a:p>
            <a:pPr algn="ctr"/>
            <a:r>
              <a:rPr lang="es-ES" dirty="0"/>
              <a:t>bibliografía</a:t>
            </a:r>
          </a:p>
        </p:txBody>
      </p:sp>
      <p:sp>
        <p:nvSpPr>
          <p:cNvPr id="3" name="Marcador de contenido 2"/>
          <p:cNvSpPr>
            <a:spLocks noGrp="1"/>
          </p:cNvSpPr>
          <p:nvPr>
            <p:ph idx="1"/>
          </p:nvPr>
        </p:nvSpPr>
        <p:spPr>
          <a:xfrm>
            <a:off x="0" y="2312893"/>
            <a:ext cx="12191999" cy="4545107"/>
          </a:xfrm>
        </p:spPr>
        <p:txBody>
          <a:bodyPr>
            <a:normAutofit/>
          </a:bodyPr>
          <a:lstStyle/>
          <a:p>
            <a:r>
              <a:rPr lang="es-ES" dirty="0"/>
              <a:t>Instituto de Mayores y Servicios Sociales.-</a:t>
            </a:r>
            <a:r>
              <a:rPr lang="es-ES" b="1" i="1" dirty="0"/>
              <a:t>El </a:t>
            </a:r>
            <a:r>
              <a:rPr lang="es-ES" b="1" i="1" dirty="0" err="1"/>
              <a:t>Imserso.Las</a:t>
            </a:r>
            <a:r>
              <a:rPr lang="es-ES" b="1" i="1" dirty="0"/>
              <a:t> personas mayores en España</a:t>
            </a:r>
            <a:r>
              <a:rPr lang="es-ES" dirty="0"/>
              <a:t>. Gobierno de España. Ministerio de Derechos Sociales y Agenda 2030.Secretaría de Derechos Sociales. </a:t>
            </a:r>
            <a:r>
              <a:rPr lang="es-ES" dirty="0" err="1"/>
              <a:t>Imserso</a:t>
            </a:r>
            <a:r>
              <a:rPr lang="es-ES" dirty="0"/>
              <a:t>.</a:t>
            </a:r>
          </a:p>
          <a:p>
            <a:r>
              <a:rPr lang="es-ES" i="1" dirty="0"/>
              <a:t>Disponible en: </a:t>
            </a:r>
            <a:r>
              <a:rPr lang="es-ES" i="1" dirty="0">
                <a:hlinkClick r:id="rId3"/>
              </a:rPr>
              <a:t>https://www.imserso.es/imserso_01/index.htm</a:t>
            </a:r>
            <a:r>
              <a:rPr lang="es-ES" i="1" dirty="0"/>
              <a:t>.Consultado el 10/12/2021</a:t>
            </a:r>
          </a:p>
          <a:p>
            <a:endParaRPr lang="es-ES" i="1" dirty="0"/>
          </a:p>
          <a:p>
            <a:r>
              <a:rPr lang="es-ES" dirty="0"/>
              <a:t>Informe del Grupo de Trabajo </a:t>
            </a:r>
            <a:r>
              <a:rPr lang="es-ES" dirty="0" err="1"/>
              <a:t>Covid</a:t>
            </a:r>
            <a:r>
              <a:rPr lang="es-ES" dirty="0"/>
              <a:t> 19 y residencias (2021).- </a:t>
            </a:r>
            <a:r>
              <a:rPr lang="es-ES" b="1" i="1" dirty="0"/>
              <a:t>Presentado al Consejo Territorial de Servicios Sociales y del Sistema para la Autonomía y Atención a la Dependencia</a:t>
            </a:r>
            <a:r>
              <a:rPr lang="es-ES" dirty="0"/>
              <a:t>. Según investigaciones y demarcaciones de las actuaciones  por parte MINISTERIO DE DERECHOS SOCIALES Y AGENDA 2030 SECRETARÍA DE ESTADO DE DERECHOS SOCIALES 2/12/2020. Disponible en:</a:t>
            </a:r>
          </a:p>
          <a:p>
            <a:r>
              <a:rPr lang="es-ES" dirty="0">
                <a:hlinkClick r:id="rId4"/>
              </a:rPr>
              <a:t>https://www.mscbs.gob.es/ssi/imserso/docs/GTCOVID_19_RESIDENCIAS.pdf</a:t>
            </a:r>
            <a:endParaRPr lang="es-ES" dirty="0"/>
          </a:p>
          <a:p>
            <a:r>
              <a:rPr lang="es-ES" dirty="0"/>
              <a:t>Consultado el 17/12/2021</a:t>
            </a:r>
          </a:p>
          <a:p>
            <a:pPr marL="0" indent="0">
              <a:buNone/>
            </a:pPr>
            <a:endParaRPr lang="es-ES" dirty="0"/>
          </a:p>
          <a:p>
            <a:endParaRPr lang="es-ES" dirty="0"/>
          </a:p>
        </p:txBody>
      </p:sp>
    </p:spTree>
    <p:extLst>
      <p:ext uri="{BB962C8B-B14F-4D97-AF65-F5344CB8AC3E}">
        <p14:creationId xmlns:p14="http://schemas.microsoft.com/office/powerpoint/2010/main" val="425036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34118" y="537882"/>
            <a:ext cx="4352045" cy="1293028"/>
          </a:xfrm>
          <a:solidFill>
            <a:schemeClr val="accent2">
              <a:lumMod val="75000"/>
            </a:schemeClr>
          </a:solidFill>
          <a:ln w="76200">
            <a:solidFill>
              <a:schemeClr val="accent1">
                <a:lumMod val="75000"/>
              </a:schemeClr>
            </a:solidFill>
          </a:ln>
        </p:spPr>
        <p:txBody>
          <a:bodyPr>
            <a:noAutofit/>
          </a:bodyPr>
          <a:lstStyle/>
          <a:p>
            <a:r>
              <a:rPr lang="es-ES" sz="9600" dirty="0"/>
              <a:t>índice</a:t>
            </a:r>
          </a:p>
        </p:txBody>
      </p:sp>
      <p:sp>
        <p:nvSpPr>
          <p:cNvPr id="3" name="Marcador de contenido 2"/>
          <p:cNvSpPr>
            <a:spLocks noGrp="1"/>
          </p:cNvSpPr>
          <p:nvPr>
            <p:ph idx="1"/>
          </p:nvPr>
        </p:nvSpPr>
        <p:spPr>
          <a:xfrm>
            <a:off x="627529" y="2279146"/>
            <a:ext cx="11349318" cy="3763065"/>
          </a:xfrm>
          <a:ln w="76200">
            <a:solidFill>
              <a:srgbClr val="FFC000"/>
            </a:solidFill>
          </a:ln>
        </p:spPr>
        <p:txBody>
          <a:bodyPr/>
          <a:lstStyle/>
          <a:p>
            <a:r>
              <a:rPr lang="es-ES" dirty="0"/>
              <a:t>Introducción……………………………………………………………………………5</a:t>
            </a:r>
          </a:p>
          <a:p>
            <a:r>
              <a:rPr lang="es-ES" dirty="0"/>
              <a:t>Análisis de la situación de partida y realización del diagnóstico……………6</a:t>
            </a:r>
          </a:p>
          <a:p>
            <a:r>
              <a:rPr lang="es-ES" dirty="0"/>
              <a:t>Identificar las necesidades…………………………………………………………..7</a:t>
            </a:r>
          </a:p>
          <a:p>
            <a:r>
              <a:rPr lang="es-ES" dirty="0"/>
              <a:t>Objetivos de la investigación………………………………………………………12</a:t>
            </a:r>
          </a:p>
          <a:p>
            <a:r>
              <a:rPr lang="es-ES" dirty="0"/>
              <a:t>Análisis de los usuarios y colectivos involucrados……………………………...14</a:t>
            </a:r>
          </a:p>
          <a:p>
            <a:r>
              <a:rPr lang="es-ES" dirty="0"/>
              <a:t>Propuestas de Alternativas de solución………………………………………….21</a:t>
            </a:r>
          </a:p>
          <a:p>
            <a:r>
              <a:rPr lang="es-ES" dirty="0"/>
              <a:t>Metas a alcanzar y resultados esperados……………………………………….28</a:t>
            </a:r>
          </a:p>
          <a:p>
            <a:r>
              <a:rPr lang="es-ES" dirty="0"/>
              <a:t>Bibliografía…………………………………………………………………………….. 35</a:t>
            </a:r>
          </a:p>
          <a:p>
            <a:endParaRPr lang="es-ES" dirty="0"/>
          </a:p>
          <a:p>
            <a:endParaRPr lang="es-ES" dirty="0"/>
          </a:p>
        </p:txBody>
      </p:sp>
    </p:spTree>
    <p:extLst>
      <p:ext uri="{BB962C8B-B14F-4D97-AF65-F5344CB8AC3E}">
        <p14:creationId xmlns:p14="http://schemas.microsoft.com/office/powerpoint/2010/main" val="20140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7900" y="142073"/>
            <a:ext cx="4152900" cy="1293028"/>
          </a:xfrm>
          <a:solidFill>
            <a:schemeClr val="accent1">
              <a:lumMod val="75000"/>
            </a:schemeClr>
          </a:solidFill>
        </p:spPr>
        <p:txBody>
          <a:bodyPr/>
          <a:lstStyle/>
          <a:p>
            <a:r>
              <a:rPr lang="es-ES" dirty="0">
                <a:ln>
                  <a:solidFill>
                    <a:srgbClr val="FFFF00"/>
                  </a:solidFill>
                </a:ln>
              </a:rPr>
              <a:t>introducción</a:t>
            </a:r>
          </a:p>
        </p:txBody>
      </p:sp>
      <p:sp>
        <p:nvSpPr>
          <p:cNvPr id="3" name="Marcador de contenido 2"/>
          <p:cNvSpPr>
            <a:spLocks noGrp="1"/>
          </p:cNvSpPr>
          <p:nvPr>
            <p:ph idx="1"/>
          </p:nvPr>
        </p:nvSpPr>
        <p:spPr>
          <a:xfrm>
            <a:off x="0" y="1574800"/>
            <a:ext cx="11976100" cy="5283200"/>
          </a:xfrm>
          <a:solidFill>
            <a:schemeClr val="accent2">
              <a:lumMod val="50000"/>
            </a:schemeClr>
          </a:solidFill>
        </p:spPr>
        <p:txBody>
          <a:bodyPr>
            <a:normAutofit fontScale="55000" lnSpcReduction="20000"/>
          </a:bodyPr>
          <a:lstStyle/>
          <a:p>
            <a:pPr algn="just">
              <a:lnSpc>
                <a:spcPct val="120000"/>
              </a:lnSpc>
              <a:buFont typeface="Wingdings" panose="05000000000000000000" pitchFamily="2" charset="2"/>
              <a:buChar char="v"/>
            </a:pPr>
            <a:r>
              <a:rPr lang="es-ES" dirty="0"/>
              <a:t>El Covid-19 la pandemia que ha repercutido con toda su gravedad en las personas mayores dejando muertes a su paso y las nefastas consecuencias de salud mental que significativamente han lastrado no solo su salud física, sino también profundamente la parte emocional y de estabilidad mental, como un desastre de magnitudes aún no muy bien cuantificado, donde hay que preguntarles a nivel individual, cual ha sido la verdadera gravedad con que han percibido el Covid-19 las personas mayores, que han sido y siguen siendo una población de riesgo, ante el alejamiento de forzoso de familiares, durante muchos meses, la incomprensión de la situación ante la desaparición como desaliento profundo ante la muerte de muchos amigos cercanos, vecinos y compañeros de su última etapa de vida, dentro de las residencias. La información disponible indica que España se situaría en un valor próximo al 6%, con un dato que mostraría una alta afectación respecto a otros países de la OCDE8 , superando este caso a países como Escocia (5,5%), Reino Unido (5,2%), Bélgica (5,0%), Estados Unidos (4,2%), o (Francia (2,5%).</a:t>
            </a:r>
          </a:p>
          <a:p>
            <a:pPr algn="just">
              <a:lnSpc>
                <a:spcPct val="120000"/>
              </a:lnSpc>
              <a:buFont typeface="Wingdings" panose="05000000000000000000" pitchFamily="2" charset="2"/>
              <a:buChar char="v"/>
            </a:pPr>
            <a:endParaRPr lang="es-ES" dirty="0"/>
          </a:p>
          <a:p>
            <a:pPr algn="just">
              <a:lnSpc>
                <a:spcPct val="120000"/>
              </a:lnSpc>
              <a:buFont typeface="Wingdings" panose="05000000000000000000" pitchFamily="2" charset="2"/>
              <a:buChar char="v"/>
            </a:pPr>
            <a:r>
              <a:rPr lang="es-ES" dirty="0"/>
              <a:t>No solo ha sido la ausencia de familiares, sino la carencia de comunicación y de verdaderas oportunidades de manifestar sus miedos, incertidumbres, el cerrar los ojos y no despedirse de sus seres queridos, la profunda soledad como desasosiego de perder “sus libertades” ante siempre consentidas también bien permitidas como disfrutadas, el cercamiento forzoso de un ámbito mucho más constreñido por el ambiente de la enfermedad como de la muerte que les acechaba a cada paso y que coartaba no solo la comunicación sino la cercanía así mismo el calor de la amistad como el amor de los familiares.</a:t>
            </a:r>
          </a:p>
          <a:p>
            <a:pPr algn="just">
              <a:lnSpc>
                <a:spcPct val="120000"/>
              </a:lnSpc>
              <a:buFont typeface="Wingdings" panose="05000000000000000000" pitchFamily="2" charset="2"/>
              <a:buChar char="v"/>
            </a:pPr>
            <a:r>
              <a:rPr lang="es-ES" dirty="0"/>
              <a:t>Son personas que  no han vivido de cara a un público, reconocido por la opinión pública, pero que si han sido visibles de manera permanente y constantemente cuidadas dentro de las residencias por el personal de apoyo de cuidados de primera mano cómo las Técnicas de Cuidados Auxiliares de Enfermería, médicos y enfermeras, de San Celedonio, una de las más afectadas, de la Residencia del Grupo 5 en Orcasur y la Residencia de las Hermanas Hospitalarias de Casa de San Benito Menni en Madrid y dentro de la Comunidad de Madrid.</a:t>
            </a:r>
          </a:p>
          <a:p>
            <a:pPr algn="just">
              <a:lnSpc>
                <a:spcPct val="120000"/>
              </a:lnSpc>
              <a:buFont typeface="Wingdings" panose="05000000000000000000" pitchFamily="2" charset="2"/>
              <a:buChar char="v"/>
            </a:pPr>
            <a:r>
              <a:rPr lang="es-ES" dirty="0"/>
              <a:t>Aunque considero que estos determinantes no son generalizables a todas las personas mayores de las residencias que vamos a diagnosticar, parecen que son bastantes ilustrativos que a pesar de su escasa visibilidad, contrapesan por una visión estereotipada del mayor como más importante núcleo social más afectado, dentro de la pandemia, que lamentablemente en algunos casos por incompetencia, dejadez o imprevisión ante la misma pandemia, que no hay ningún país como ser humano del mundo preparado, los políticos y los propios administradores, de cada residencia han ocasionado más drama ante la situación, en los que han incurrido, con errores del pasado, ante la falta de necesidad de considerar la vejez y el envejecimiento de sus problemas mentales, de una extraordinaria variabilidad y falta de necesidad de visibilidad, que siempre han requerido de una atención especial como constante, para poder acoger y reforzar con urgencia, cualquier drama o situación presente o futura de pandemia o de catástrofe, que pueda golpearnos en un futuro próximo.</a:t>
            </a:r>
          </a:p>
          <a:p>
            <a:pPr algn="just">
              <a:lnSpc>
                <a:spcPct val="120000"/>
              </a:lnSpc>
            </a:pPr>
            <a:endParaRPr lang="es-ES" dirty="0"/>
          </a:p>
          <a:p>
            <a:endParaRPr lang="es-ES" dirty="0"/>
          </a:p>
        </p:txBody>
      </p:sp>
    </p:spTree>
    <p:extLst>
      <p:ext uri="{BB962C8B-B14F-4D97-AF65-F5344CB8AC3E}">
        <p14:creationId xmlns:p14="http://schemas.microsoft.com/office/powerpoint/2010/main" val="322416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5" y="0"/>
            <a:ext cx="12191185" cy="692727"/>
          </a:xfrm>
          <a:solidFill>
            <a:srgbClr val="00B050"/>
          </a:solidFill>
          <a:ln w="76200">
            <a:solidFill>
              <a:srgbClr val="FF0000"/>
            </a:solidFill>
          </a:ln>
        </p:spPr>
        <p:txBody>
          <a:bodyPr>
            <a:normAutofit/>
          </a:bodyPr>
          <a:lstStyle/>
          <a:p>
            <a:pPr algn="ctr"/>
            <a:r>
              <a:rPr lang="es-ES" sz="2000" b="1" cap="none" dirty="0">
                <a:ln w="22225">
                  <a:solidFill>
                    <a:srgbClr val="FFFF00"/>
                  </a:solidFill>
                  <a:prstDash val="solid"/>
                </a:ln>
                <a:solidFill>
                  <a:schemeClr val="accent2">
                    <a:lumMod val="40000"/>
                    <a:lumOff val="60000"/>
                  </a:schemeClr>
                </a:solidFill>
              </a:rPr>
              <a:t>Análisis de  la situación de partida</a:t>
            </a:r>
            <a:br>
              <a:rPr lang="es-ES" sz="2000" b="1" cap="none" dirty="0">
                <a:ln w="22225">
                  <a:solidFill>
                    <a:srgbClr val="FFFF00"/>
                  </a:solidFill>
                  <a:prstDash val="solid"/>
                </a:ln>
                <a:solidFill>
                  <a:schemeClr val="accent2">
                    <a:lumMod val="40000"/>
                    <a:lumOff val="60000"/>
                  </a:schemeClr>
                </a:solidFill>
              </a:rPr>
            </a:br>
            <a:r>
              <a:rPr lang="es-ES" sz="2000" b="1" cap="none" dirty="0">
                <a:ln w="22225">
                  <a:solidFill>
                    <a:srgbClr val="FFFF00"/>
                  </a:solidFill>
                  <a:prstDash val="solid"/>
                </a:ln>
                <a:solidFill>
                  <a:schemeClr val="accent2">
                    <a:lumMod val="40000"/>
                    <a:lumOff val="60000"/>
                  </a:schemeClr>
                </a:solidFill>
              </a:rPr>
              <a:t>y realización del diagnóstico</a:t>
            </a:r>
          </a:p>
        </p:txBody>
      </p:sp>
      <p:sp>
        <p:nvSpPr>
          <p:cNvPr id="3" name="Marcador de contenido 2"/>
          <p:cNvSpPr>
            <a:spLocks noGrp="1"/>
          </p:cNvSpPr>
          <p:nvPr>
            <p:ph idx="1"/>
          </p:nvPr>
        </p:nvSpPr>
        <p:spPr>
          <a:xfrm>
            <a:off x="-124691" y="692726"/>
            <a:ext cx="12191999" cy="6165273"/>
          </a:xfrm>
        </p:spPr>
        <p:txBody>
          <a:bodyPr>
            <a:normAutofit fontScale="25000" lnSpcReduction="20000"/>
          </a:bodyPr>
          <a:lstStyle/>
          <a:p>
            <a:pPr algn="just">
              <a:lnSpc>
                <a:spcPct val="120000"/>
              </a:lnSpc>
            </a:pPr>
            <a:r>
              <a:rPr lang="es-ES" sz="4200" dirty="0"/>
              <a:t>Hemos escogido estas tres residencias como son las del Grupo 5 de Orcasitas y la de San Celedonio estás dos de carácter público en una especial comparativa con la residencia privada de las Hermanas Hospitalarias de San Benito Menni todas ellas dentro de la Comunidad de Madrid para poder realizar una comparativa mucho más correlacionada como descriptiva y explicativa de la verdadera situación en que se vieron envueltos la gran mayoría de los residentes, antes, durante y después de la pandemia del Sars Covid 19.</a:t>
            </a:r>
          </a:p>
          <a:p>
            <a:pPr algn="just">
              <a:lnSpc>
                <a:spcPct val="120000"/>
              </a:lnSpc>
            </a:pPr>
            <a:r>
              <a:rPr lang="es-ES" sz="4200" dirty="0"/>
              <a:t>La verdadera especulativa de la gran diferencia en los cuidados, en la prevención, comunicación de las circustancias por las que atravesaron y su mantenimiento correcto como prescriptivo de las enfermedades mentales, por las que atravesaron y que se ahondaron así como las mantuvieron con medicación, así como la prevención en las soluciones, ante los efectos combinados de todos estos factores, pasa por discriminar, aquellos sobre los que se posee capacidad para actuar de forma inmediata o a medio plazo (mitigando los efectos, mejorando la respuesta, creando soluciones) de aquellos sobre los que hay menor margen de maniobra actualmente, si bien han de ser tenidos muy en cuenta, al tiempo que se identifican con claridad tareas, recursos, tiempos y verdaderas como reales responsabilidades.</a:t>
            </a:r>
          </a:p>
          <a:p>
            <a:pPr algn="just">
              <a:lnSpc>
                <a:spcPct val="120000"/>
              </a:lnSpc>
            </a:pPr>
            <a:r>
              <a:rPr lang="es-ES" sz="4200" dirty="0"/>
              <a:t>Hay que actuar con la única guía de la  prevención en las apariciones de síntomas o signos de la enfermedad mental  en las personas residentes y también  en el personal que los atiende como los médicos, enfermeras y Técnicas en cuidados Auxiliar de Enfermería, esta implantado  un mecanismo altamente imperfecto, para adoptar decisiones acertadas relativas a separación por largos periodos de tiempo de los usuarios o residentes de sus familiares como amigos y vecinos comunes,  en cuanto a  la  asistencia de la comunicación, explicación continua es escasa y limitada, acerca de la pandemia del Sars Covid 19</a:t>
            </a:r>
          </a:p>
          <a:p>
            <a:pPr algn="just">
              <a:lnSpc>
                <a:spcPct val="120000"/>
              </a:lnSpc>
            </a:pPr>
            <a:r>
              <a:rPr lang="es-ES" sz="4200" dirty="0"/>
              <a:t>Los síntomas de enfermedades mentales en personas mayores pueden ser muy variados. Más allá de la aparición persistente como reacciones cognitivas de confusión, dificultad en la concentración o atención también pensamientos obsesivos acompañados de reacciones físicas de tensión, fatiga, problemas de sueños, como de apetito, dolores de cabeza, información también refrendada por los diferentes médicos y enfermeras  pueden aparecer otros  trastornos asociados como pérdida de apetito, cansancio, reducción de la movilidad,  pérdida  o incluso trastornos neurológicos: incremento de la confusión, delirium… Esto abunda en la dificultad de una detección precoz por mera sintomatología.</a:t>
            </a:r>
          </a:p>
          <a:p>
            <a:pPr algn="just">
              <a:lnSpc>
                <a:spcPct val="120000"/>
              </a:lnSpc>
            </a:pPr>
            <a:r>
              <a:rPr lang="es-ES" sz="4200" dirty="0"/>
              <a:t>Cabe señalar que en la residencia privada, en este caso e de las Hermanas Hospitalarias, si tenían una previsión, equipamiento, asesoramiento profesional, mucho más cercano y acorde a las situaciones mentales de los usuarios incluso estaban mejor prescritos, pautadas sus enfermedades mentales y sobradamente medicadas marcando una gran diferencia con  las públicas en donde no se dio debida atención a todos los problemas mentales que surgieron o que se ahondaron durante y después de la pandemia y que muy posiblemente estaban latentes antes de ella. Por lo tanto existe una gran diferencia como distancia muy marcada en la metodología de detección, pautas, análisis profundos de la verdaderas enfermedades mentales que aquejan a nuestros mayores en las residencias así como la prescripción como medicación correcta para ayudar a nuestros mayores a sobrellevar no solamente casos que acarrean múltiples problemas como son relativos a  una pandemia sino también a la afectación como afección de una verdadera integración de su vida personal con el entorno social que  los rodea y a la estabilidad emocional como un verdadero bienestar físico, emocional con calidad de vida permanente dentro de sus parámetros personales.</a:t>
            </a:r>
          </a:p>
          <a:p>
            <a:pPr algn="just">
              <a:lnSpc>
                <a:spcPct val="120000"/>
              </a:lnSpc>
            </a:pPr>
            <a:r>
              <a:rPr lang="es-ES" sz="4200" dirty="0"/>
              <a:t>Las medidas de contención para la entrada de los familiares en los centros residenciales se han de adoptar en consonancia con la situación psicológica de los usuarios y residentes del entorno de las diferentes patologías, detectadas dentro y en el que se encuentra la residencia, se apunta  a un crecimiento y repercusión o ahondamiento de enfermedades mentales,  a raíz del Sars Covid-19, en el territorio personal, funcional, psíquico, cultural, educativo, como social, en el que se ubica cada usuario o residente dentro de las residencias, desplegados en un marco, no del todo bien pautado ni organizado, no establecido como estatutario ni normativo, para una sostenibilidad dentro de la convivencia, entre diferentes patologías con los mayores sanos, no considerando que es un factor muy relevante para la convivencia, así como el avance de la estabilidad de los afectados y no afectados.</a:t>
            </a:r>
          </a:p>
          <a:p>
            <a:pPr algn="just">
              <a:lnSpc>
                <a:spcPct val="120000"/>
              </a:lnSpc>
            </a:pPr>
            <a:endParaRPr lang="es-ES" dirty="0"/>
          </a:p>
          <a:p>
            <a:pPr algn="just">
              <a:lnSpc>
                <a:spcPct val="120000"/>
              </a:lnSpc>
            </a:pPr>
            <a:endParaRPr lang="es-ES" dirty="0"/>
          </a:p>
          <a:p>
            <a:pPr algn="just">
              <a:lnSpc>
                <a:spcPct val="120000"/>
              </a:lnSpc>
            </a:pPr>
            <a:endParaRPr lang="es-ES" dirty="0"/>
          </a:p>
          <a:p>
            <a:pPr marL="0" indent="0" algn="just">
              <a:lnSpc>
                <a:spcPct val="120000"/>
              </a:lnSpc>
              <a:buNone/>
            </a:pPr>
            <a:r>
              <a:rPr lang="es-ES" dirty="0"/>
              <a:t> </a:t>
            </a:r>
          </a:p>
        </p:txBody>
      </p:sp>
    </p:spTree>
    <p:extLst>
      <p:ext uri="{BB962C8B-B14F-4D97-AF65-F5344CB8AC3E}">
        <p14:creationId xmlns:p14="http://schemas.microsoft.com/office/powerpoint/2010/main" val="140397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698500" y="584200"/>
            <a:ext cx="11236826" cy="5994400"/>
          </a:xfrm>
          <a:prstGeom prst="rect">
            <a:avLst/>
          </a:prstGeom>
          <a:ln w="228600" cap="sq" cmpd="thickThin">
            <a:solidFill>
              <a:schemeClr val="accent5">
                <a:lumMod val="60000"/>
                <a:lumOff val="40000"/>
              </a:schemeClr>
            </a:solidFill>
            <a:prstDash val="solid"/>
            <a:miter lim="800000"/>
          </a:ln>
          <a:effectLst>
            <a:innerShdw blurRad="76200">
              <a:srgbClr val="000000"/>
            </a:innerShdw>
          </a:effectLst>
        </p:spPr>
      </p:pic>
      <p:sp>
        <p:nvSpPr>
          <p:cNvPr id="2" name="Título 1"/>
          <p:cNvSpPr>
            <a:spLocks noGrp="1"/>
          </p:cNvSpPr>
          <p:nvPr>
            <p:ph type="title"/>
          </p:nvPr>
        </p:nvSpPr>
        <p:spPr>
          <a:xfrm>
            <a:off x="698500" y="5809128"/>
            <a:ext cx="11236826" cy="744071"/>
          </a:xfrm>
          <a:solidFill>
            <a:schemeClr val="accent1">
              <a:lumMod val="75000"/>
            </a:schemeClr>
          </a:solidFill>
        </p:spPr>
        <p:txBody>
          <a:bodyPr>
            <a:normAutofit/>
          </a:bodyPr>
          <a:lstStyle/>
          <a:p>
            <a:pPr algn="ctr"/>
            <a:r>
              <a:rPr lang="es-ES" b="1" cap="none" dirty="0">
                <a:ln w="22225">
                  <a:solidFill>
                    <a:schemeClr val="accent3">
                      <a:lumMod val="60000"/>
                      <a:lumOff val="40000"/>
                    </a:schemeClr>
                  </a:solidFill>
                  <a:prstDash val="solid"/>
                </a:ln>
                <a:solidFill>
                  <a:schemeClr val="accent2">
                    <a:lumMod val="40000"/>
                    <a:lumOff val="60000"/>
                  </a:schemeClr>
                </a:solidFill>
              </a:rPr>
              <a:t>Identificación de las necesidades</a:t>
            </a:r>
          </a:p>
        </p:txBody>
      </p:sp>
    </p:spTree>
    <p:extLst>
      <p:ext uri="{BB962C8B-B14F-4D97-AF65-F5344CB8AC3E}">
        <p14:creationId xmlns:p14="http://schemas.microsoft.com/office/powerpoint/2010/main" val="106059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201270" y="586068"/>
            <a:ext cx="10831358" cy="5760944"/>
          </a:xfrm>
          <a:prstGeom prst="rect">
            <a:avLst/>
          </a:prstGeom>
        </p:spPr>
      </p:pic>
      <p:sp>
        <p:nvSpPr>
          <p:cNvPr id="3" name="Marcador de contenido 2"/>
          <p:cNvSpPr>
            <a:spLocks noGrp="1"/>
          </p:cNvSpPr>
          <p:nvPr>
            <p:ph idx="1"/>
          </p:nvPr>
        </p:nvSpPr>
        <p:spPr>
          <a:xfrm>
            <a:off x="0" y="0"/>
            <a:ext cx="12192000" cy="6857999"/>
          </a:xfrm>
          <a:ln w="76200">
            <a:solidFill>
              <a:srgbClr val="FFC000"/>
            </a:solidFill>
          </a:ln>
        </p:spPr>
        <p:txBody>
          <a:bodyPr>
            <a:normAutofit fontScale="62500" lnSpcReduction="20000"/>
          </a:bodyPr>
          <a:lstStyle/>
          <a:p>
            <a:pPr algn="just">
              <a:buFont typeface="Wingdings" panose="05000000000000000000" pitchFamily="2" charset="2"/>
              <a:buChar char="v"/>
            </a:pPr>
            <a:r>
              <a:rPr lang="es-ES" sz="2900" dirty="0">
                <a:latin typeface="Open Sans"/>
              </a:rPr>
              <a:t>Hemos realizado una investigación, desde una metodología correlacional y descriptiva, en base a 32 entrevistas como experiencias de profesionales, que finalmente hemos podido contactar con ellos, con algunas dificultades de tiempo como distancia geográfica, como son con enfermeras y Técnicas en cuidados Auxiliar de Enfermería, como médicos, sobre el impacto psicológico que esta crisis sanitaria del Sars Covid 19, ha podido producir en las personas mayores entre 60 y 93 años, en distintos aspectos como son sus reacciones emocionales, el estado de shock, temor, tristeza, irritabilidad o culpa que producen también reacciones cognitivas, como son las de confusión, dificultad en la concentración o atención, pensamientos obsesivos acerca de la muerte, que indudablemente han tenido y siguen teniendo, consecuencias sobre la salud psicológica también emocional de los residentes o usuarios, que hemos investigado, como son de las residencias de San Celedonio, la del Grupo 5 en Orcasitas y la de las Hermanas Hospitalarias San Benito Menni, todas ellas pertenecientes a la Comunidad de Madrid, en la que las dos primeras son de carácter púbico y la última de carácter particular de la congregación de las Hermanas Hospitalarias. Los resultado comparativos entre las residencias públicas y privadas se verán reflejados en el diagnóstico a lo largo de toda ésta investigación.</a:t>
            </a:r>
          </a:p>
          <a:p>
            <a:pPr algn="just">
              <a:buFont typeface="Wingdings" panose="05000000000000000000" pitchFamily="2" charset="2"/>
              <a:buChar char="v"/>
            </a:pPr>
            <a:r>
              <a:rPr lang="es-ES" sz="2900" dirty="0">
                <a:latin typeface="Open Sans"/>
              </a:rPr>
              <a:t>La pandemia del Covid-19 comparativamente ha sido una de las situaciones más graves y sentidas, tanto emocionalmente como mentalmente, para las personas mayores, dentro de todas las residencias de la Comunidad de Madrid, aludiendo muchas de ellas, muchas variables de tipo psicológico, con resultados a veces nefastos e irreversibles y otros esperanzadores, dentro de su latencia continua de enfermedad o patología, bajo condiciones de una falta de atención a causa del confinamiento del personal cualificado, de psicólogos fundamentalmente, que los atendía corrientemente, lo que ha suscitado a pesar de todo, de resultados optimistas por la garantía del sentido de supervivencia y de continuar con la esperanza, bajo un sentido de solvencia de ver de nuevo a amigos como familiares, con un arraigo mental no solo del recuerdo y añoranza de volver a abrazar a sus seres queridos, sino de volver a establecer el sentido normal de sus vidas junto al de sus amigos comunes, de siempre, dentro de cada una de las residencias, donde han considerado siempre, la esperanza no perdida, que todo puede solucionarse, dentro de un futuro cercano. </a:t>
            </a:r>
          </a:p>
          <a:p>
            <a:pPr algn="just">
              <a:buFont typeface="Wingdings" panose="05000000000000000000" pitchFamily="2" charset="2"/>
              <a:buChar char="v"/>
            </a:pPr>
            <a:r>
              <a:rPr lang="es-ES" sz="2900" dirty="0">
                <a:latin typeface="Open Sans"/>
              </a:rPr>
              <a:t>Respecto a “con qué tipo de enfermedad viven” revertidas en sentimientos de ansiedad, depresión, trastornos del sueño, miedo constante como también trastornos de estrés postraumático de ver morir tantos amigos a su alrededor y sobre todo verse alejados tan violentamente de sus familiares, como “vecinos”, que les ha producido el aislamiento, para evitar el contagio de la enfermedad del Sars Covid 19, en la interacción con los demás,, acompañados de sentimientos de rechazo o abandono “no premeditado” y “no consensuado” así como el “nivel de estudios” Formación Profesional, Educación Primaria, Educación Secundaria Obligatoria y si no tienen ningún estudio, que han influido en su perspectiva de tener confianza y de ver el mundo con los acontecimientos principales que los rodeaba y que eran de su principal preocupación, que se actualizaban a través de los medios de comunicación principalmente de la televisión, llamadas de familiares, de teléfonos móviles y de WhatsApp.</a:t>
            </a:r>
          </a:p>
          <a:p>
            <a:pPr algn="just">
              <a:buFont typeface="Wingdings" panose="05000000000000000000" pitchFamily="2" charset="2"/>
              <a:buChar char="v"/>
            </a:pPr>
            <a:endParaRPr lang="es-ES" sz="2900" dirty="0">
              <a:latin typeface="Open Sans"/>
            </a:endParaRPr>
          </a:p>
          <a:p>
            <a:pPr algn="just"/>
            <a:endParaRPr lang="es-ES" dirty="0">
              <a:latin typeface="Open Sans"/>
            </a:endParaRPr>
          </a:p>
        </p:txBody>
      </p:sp>
    </p:spTree>
    <p:extLst>
      <p:ext uri="{BB962C8B-B14F-4D97-AF65-F5344CB8AC3E}">
        <p14:creationId xmlns:p14="http://schemas.microsoft.com/office/powerpoint/2010/main" val="3932527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713296" y="495300"/>
            <a:ext cx="11350367" cy="6362699"/>
          </a:xfrm>
          <a:prstGeom prst="rect">
            <a:avLst/>
          </a:prstGeom>
        </p:spPr>
      </p:pic>
      <p:sp>
        <p:nvSpPr>
          <p:cNvPr id="3" name="Marcador de contenido 2"/>
          <p:cNvSpPr>
            <a:spLocks noGrp="1"/>
          </p:cNvSpPr>
          <p:nvPr>
            <p:ph idx="1"/>
          </p:nvPr>
        </p:nvSpPr>
        <p:spPr>
          <a:xfrm>
            <a:off x="1" y="0"/>
            <a:ext cx="12063662" cy="6858000"/>
          </a:xfrm>
        </p:spPr>
        <p:txBody>
          <a:bodyPr>
            <a:normAutofit lnSpcReduction="10000"/>
          </a:bodyPr>
          <a:lstStyle/>
          <a:p>
            <a:pPr lvl="0" algn="just">
              <a:buFont typeface="Wingdings" panose="05000000000000000000" pitchFamily="2" charset="2"/>
              <a:buChar char="v"/>
            </a:pPr>
            <a:r>
              <a:rPr lang="es-ES" sz="1800" dirty="0">
                <a:solidFill>
                  <a:prstClr val="white"/>
                </a:solidFill>
                <a:latin typeface="Open Sans"/>
              </a:rPr>
              <a:t>Hemos deducido que mientras el hábitat y el círculo conviviente presentan una distribución semejante, en las distintas residencias estudiadas, podemos decir en que  medida actualmente se encuentran bien pautadas las enfermedades mentales, como influyen los niveles de la educación y profesión a la que pertenecen, si  es superior o igual a la otras residencias, por tanto, en la que no podemos generalizar los resultados de este estudio, tratándose más bien de un grupo con enfermedades similares, poco conocidas, aunque sin duda muy  importantes, acerca de la salud mental, de las personas mayores en España, en la que nos hemos topado con otro tipo de resultados, vertientes, que no esperábamos encontrar dentro de esta población estudiada y que a través de las entrevistas, nos han desvelado sin percatarnos que existían este tipo de preocupaciones dentro de ellos, con una visión actualizada, debido a los medios de comunicación y tecnologías, de la preocupación de los acontecimientos económicos, que pueden influenciar sobre sus familiares, vecinos y amigos y sobre ellos mismos.</a:t>
            </a:r>
          </a:p>
          <a:p>
            <a:pPr lvl="0" algn="just">
              <a:buFont typeface="Wingdings" panose="05000000000000000000" pitchFamily="2" charset="2"/>
              <a:buChar char="v"/>
            </a:pPr>
            <a:r>
              <a:rPr lang="es-ES" sz="1800" dirty="0">
                <a:solidFill>
                  <a:prstClr val="white"/>
                </a:solidFill>
                <a:latin typeface="Open Sans"/>
              </a:rPr>
              <a:t>Las condiciones inherentes a las residencias (alta concentración de personas en espacios cerrados; dificultades para una adecuada ventilación , más en periodo invernal; y altos tiempos de exposición) son muy relevantes al confirmarse, un ambiente propicio para el ahondamiento de las enfermedades mentales.</a:t>
            </a:r>
          </a:p>
          <a:p>
            <a:pPr lvl="0" algn="just">
              <a:buFont typeface="Wingdings" panose="05000000000000000000" pitchFamily="2" charset="2"/>
              <a:buChar char="v"/>
            </a:pPr>
            <a:r>
              <a:rPr lang="es-ES" sz="1800" dirty="0">
                <a:solidFill>
                  <a:prstClr val="white"/>
                </a:solidFill>
                <a:latin typeface="Open Sans"/>
              </a:rPr>
              <a:t>Hemos encontrado reacciones cognitivas de confusión, dificultad en la concentración o atención también pensamientos obsesivos acompañados de reacciones físicas de tensión, fatiga, problemas de sueños, como de apetito, dolores de cabeza, información también refrendada por los diferentes médicos y enfermeras, a las que también hemos entrevistado, para poder dilucidar de manera más cercana y  objetivo el motivo de estudio de las diferentes problemáticas que han afectado y siguen afectando a las personas mayores de las tres residencias arriba señaladas y que nos han servido de  estudio referencial, dentro de la Comunidad de Madrid, no solo de los residentes, sino también de los familiares y profesionales, que  lo largo de todo este tiempo los han atendido y siguen atendiendo profesionalmente como los médicos, enfermeras y técnicas en cuidados auxiliar de enfermería, aumentando con ello la probabilidad de verse envueltos, en procesos psicológicos complicados, tanto para los profesionales como para los mismos residentes o usuarios de las residencias estudiadas.</a:t>
            </a:r>
          </a:p>
          <a:p>
            <a:pPr lvl="0" algn="just">
              <a:buFont typeface="Wingdings" panose="05000000000000000000" pitchFamily="2" charset="2"/>
              <a:buChar char="v"/>
            </a:pPr>
            <a:r>
              <a:rPr lang="es-ES" sz="1800" dirty="0">
                <a:solidFill>
                  <a:prstClr val="white"/>
                </a:solidFill>
                <a:latin typeface="Open Sans"/>
              </a:rPr>
              <a:t> Pensamos que es importante trabajar psicológicamente, con nuestros mayores para conocer sus enfermedades mentales y ponerles nombre, pues nos ayuda a comprender mejor la realidad que han vivido y nos acerca más, si cabe, a ellos  ya que tras el deterioro de las funciones cognitivas incrementadas se acompañan con una mayor desorientación espacial y temporal como personal, pérdida de memoria, disminución de la atención, falta de iniciativa como de interés para hacer tareas,  con una cierta alteración en el lenguaje, empeoramiento también en la planificación y toma de decisiones. </a:t>
            </a:r>
          </a:p>
          <a:p>
            <a:pPr lvl="0" algn="just"/>
            <a:endParaRPr lang="es-ES" sz="1800" dirty="0">
              <a:solidFill>
                <a:prstClr val="white"/>
              </a:solidFill>
              <a:latin typeface="Open Sans"/>
            </a:endParaRPr>
          </a:p>
          <a:p>
            <a:endParaRPr lang="es-ES" sz="1600" dirty="0"/>
          </a:p>
        </p:txBody>
      </p:sp>
    </p:spTree>
    <p:extLst>
      <p:ext uri="{BB962C8B-B14F-4D97-AF65-F5344CB8AC3E}">
        <p14:creationId xmlns:p14="http://schemas.microsoft.com/office/powerpoint/2010/main" val="807332143"/>
      </p:ext>
    </p:extLst>
  </p:cSld>
  <p:clrMapOvr>
    <a:masterClrMapping/>
  </p:clrMapOvr>
</p:sld>
</file>

<file path=ppt/theme/theme1.xml><?xml version="1.0" encoding="utf-8"?>
<a:theme xmlns:a="http://schemas.openxmlformats.org/drawingml/2006/main" name="Estela de condensación">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TM04033937[[fn=Estela de condensación]]</Template>
  <TotalTime>1465</TotalTime>
  <Words>10179</Words>
  <Application>Microsoft Office PowerPoint</Application>
  <PresentationFormat>Panorámica</PresentationFormat>
  <Paragraphs>185</Paragraphs>
  <Slides>35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35</vt:i4>
      </vt:variant>
    </vt:vector>
  </HeadingPairs>
  <TitlesOfParts>
    <vt:vector size="42" baseType="lpstr">
      <vt:lpstr>Arial</vt:lpstr>
      <vt:lpstr>Calibri</vt:lpstr>
      <vt:lpstr>Century Gothic</vt:lpstr>
      <vt:lpstr>Open Sans</vt:lpstr>
      <vt:lpstr>Times New Roman</vt:lpstr>
      <vt:lpstr>Wingdings</vt:lpstr>
      <vt:lpstr>Estela de condensación</vt:lpstr>
      <vt:lpstr>Presentación de PowerPoint</vt:lpstr>
      <vt:lpstr>EL COVID-19 Y SU REPERCUSIÓN PSICOLÓGICA EN LAS PERSONAS MAYORES EN LAS RESIDENCIAS DE LA COMUNIDAD  MADRID-ESPAÑA </vt:lpstr>
      <vt:lpstr>Presentación de PowerPoint</vt:lpstr>
      <vt:lpstr>índice</vt:lpstr>
      <vt:lpstr>introducción</vt:lpstr>
      <vt:lpstr>Análisis de  la situación de partida y realización del diagnóstico</vt:lpstr>
      <vt:lpstr>Identificación de las necesidades</vt:lpstr>
      <vt:lpstr>Presentación de PowerPoint</vt:lpstr>
      <vt:lpstr>Presentación de PowerPoint</vt:lpstr>
      <vt:lpstr>Presentación de PowerPoint</vt:lpstr>
      <vt:lpstr>Presentación de PowerPoint</vt:lpstr>
      <vt:lpstr>  Objetivos de la investigación</vt:lpstr>
      <vt:lpstr>Presentación de PowerPoint</vt:lpstr>
      <vt:lpstr>Análisis de los usuarios y colectivos profesionales involucrados </vt:lpstr>
      <vt:lpstr>Presentación de PowerPoint</vt:lpstr>
      <vt:lpstr>Presentación de PowerPoint</vt:lpstr>
      <vt:lpstr>Presentación de PowerPoint</vt:lpstr>
      <vt:lpstr>Presentación de PowerPoint</vt:lpstr>
      <vt:lpstr>Presentación de PowerPoint</vt:lpstr>
      <vt:lpstr>Presentación de PowerPoint</vt:lpstr>
      <vt:lpstr>Propuestas de  alternativas  de solución</vt:lpstr>
      <vt:lpstr>Presentación de PowerPoint</vt:lpstr>
      <vt:lpstr>Presentación de PowerPoint</vt:lpstr>
      <vt:lpstr>Presentación de PowerPoint</vt:lpstr>
      <vt:lpstr>Presentación de PowerPoint</vt:lpstr>
      <vt:lpstr>Presentación de PowerPoint</vt:lpstr>
      <vt:lpstr>Presentación de PowerPoint</vt:lpstr>
      <vt:lpstr>METAS A ALCANZAR Y RESULTADOS ESPERADOS</vt:lpstr>
      <vt:lpstr>Presentación de PowerPoint</vt:lpstr>
      <vt:lpstr>Presentación de PowerPoint</vt:lpstr>
      <vt:lpstr>Presentación de PowerPoint</vt:lpstr>
      <vt:lpstr>Presentación de PowerPoint</vt:lpstr>
      <vt:lpstr>Presentación de PowerPoint</vt:lpstr>
      <vt:lpstr>Presentación de PowerPoint</vt:lpstr>
      <vt:lpstr>bibliografía</vt:lpstr>
    </vt:vector>
  </TitlesOfParts>
  <Company>UCM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COVID-19 Y SU REPERCUSIÓN PSICOLÓGICA EN LAS PERSONAS MAYORES EN LAS RESIDENCIAS DE LA COMUNIDAD  MADRID-ESPAÑA</dc:title>
  <dc:creator>ccib00usu19</dc:creator>
  <cp:lastModifiedBy>cpsa5p01@AULA.ucm.es</cp:lastModifiedBy>
  <cp:revision>152</cp:revision>
  <dcterms:created xsi:type="dcterms:W3CDTF">2021-11-24T16:51:09Z</dcterms:created>
  <dcterms:modified xsi:type="dcterms:W3CDTF">2025-09-19T14:57:57Z</dcterms:modified>
</cp:coreProperties>
</file>